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76" r:id="rId13"/>
    <p:sldId id="277" r:id="rId14"/>
    <p:sldId id="267" r:id="rId15"/>
    <p:sldId id="268" r:id="rId16"/>
    <p:sldId id="269" r:id="rId17"/>
    <p:sldId id="270" r:id="rId18"/>
    <p:sldId id="272" r:id="rId19"/>
    <p:sldId id="273" r:id="rId20"/>
    <p:sldId id="274" r:id="rId21"/>
    <p:sldId id="275" r:id="rId22"/>
    <p:sldId id="271" r:id="rId23"/>
    <p:sldId id="278" r:id="rId24"/>
    <p:sldId id="279" r:id="rId25"/>
    <p:sldId id="280" r:id="rId26"/>
    <p:sldId id="281" r:id="rId27"/>
    <p:sldId id="282" r:id="rId28"/>
    <p:sldId id="283" r:id="rId29"/>
    <p:sldId id="284" r:id="rId30"/>
    <p:sldId id="285" r:id="rId31"/>
    <p:sldId id="286" r:id="rId32"/>
    <p:sldId id="287"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063" autoAdjust="0"/>
  </p:normalViewPr>
  <p:slideViewPr>
    <p:cSldViewPr>
      <p:cViewPr>
        <p:scale>
          <a:sx n="51" d="100"/>
          <a:sy n="51" d="100"/>
        </p:scale>
        <p:origin x="1720" y="4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E3D4BF-F808-4DF2-856C-11D69D4947FB}" type="datetimeFigureOut">
              <a:rPr lang="en-US" smtClean="0"/>
              <a:t>3/25/2020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2D32B0-3B2A-429D-92D5-96FD8462078C}" type="slidenum">
              <a:rPr lang="en-US" smtClean="0"/>
              <a:t>‹#›</a:t>
            </a:fld>
            <a:endParaRPr lang="en-US"/>
          </a:p>
        </p:txBody>
      </p:sp>
    </p:spTree>
    <p:extLst>
      <p:ext uri="{BB962C8B-B14F-4D97-AF65-F5344CB8AC3E}">
        <p14:creationId xmlns:p14="http://schemas.microsoft.com/office/powerpoint/2010/main" val="679339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above code is the same as typing:</a:t>
            </a:r>
          </a:p>
          <a:p>
            <a:endParaRPr lang="en-US" baseline="0" dirty="0"/>
          </a:p>
          <a:p>
            <a:r>
              <a:rPr lang="en-US" baseline="0" dirty="0"/>
              <a:t>function </a:t>
            </a:r>
            <a:r>
              <a:rPr lang="en-US" baseline="0" dirty="0" err="1"/>
              <a:t>myFunction</a:t>
            </a:r>
            <a:r>
              <a:rPr lang="en-US" baseline="0" dirty="0"/>
              <a:t>() {</a:t>
            </a:r>
          </a:p>
          <a:p>
            <a:r>
              <a:rPr lang="en-US" baseline="0" dirty="0"/>
              <a:t>    for(x=1; x&lt;=100; x++) {</a:t>
            </a:r>
          </a:p>
          <a:p>
            <a:r>
              <a:rPr lang="en-US" baseline="0" dirty="0"/>
              <a:t>        console.log(x);</a:t>
            </a:r>
          </a:p>
          <a:p>
            <a:r>
              <a:rPr lang="en-US" baseline="0" dirty="0"/>
              <a:t>    }</a:t>
            </a:r>
          </a:p>
          <a:p>
            <a:r>
              <a:rPr lang="en-US" baseline="0" dirty="0"/>
              <a:t>}</a:t>
            </a:r>
          </a:p>
          <a:p>
            <a:endParaRPr lang="en-US" baseline="0" dirty="0"/>
          </a:p>
          <a:p>
            <a:r>
              <a:rPr lang="en-US" baseline="0" dirty="0" err="1"/>
              <a:t>myFunction</a:t>
            </a:r>
            <a:r>
              <a:rPr lang="en-US" baseline="0" dirty="0"/>
              <a:t>();</a:t>
            </a:r>
          </a:p>
        </p:txBody>
      </p:sp>
      <p:sp>
        <p:nvSpPr>
          <p:cNvPr id="4" name="Slide Number Placeholder 3"/>
          <p:cNvSpPr>
            <a:spLocks noGrp="1"/>
          </p:cNvSpPr>
          <p:nvPr>
            <p:ph type="sldNum" sz="quarter" idx="10"/>
          </p:nvPr>
        </p:nvSpPr>
        <p:spPr/>
        <p:txBody>
          <a:bodyPr/>
          <a:lstStyle/>
          <a:p>
            <a:fld id="{882D32B0-3B2A-429D-92D5-96FD8462078C}" type="slidenum">
              <a:rPr lang="en-US" smtClean="0"/>
              <a:t>28</a:t>
            </a:fld>
            <a:endParaRPr lang="en-US"/>
          </a:p>
        </p:txBody>
      </p:sp>
    </p:spTree>
    <p:extLst>
      <p:ext uri="{BB962C8B-B14F-4D97-AF65-F5344CB8AC3E}">
        <p14:creationId xmlns:p14="http://schemas.microsoft.com/office/powerpoint/2010/main" val="983268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challenge 1, the user should be able to click “Summon Modal” to make the modal appear. When the modal appears, they should be able to click “Close Modal” to make it disappear.</a:t>
            </a:r>
          </a:p>
          <a:p>
            <a:endParaRPr lang="en-US" dirty="0"/>
          </a:p>
          <a:p>
            <a:r>
              <a:rPr lang="en-US" dirty="0"/>
              <a:t>For challenge 2, the color of the box below the button should change to whatever is input in the box (red, blue, etc.).</a:t>
            </a:r>
          </a:p>
          <a:p>
            <a:endParaRPr lang="en-US" dirty="0"/>
          </a:p>
          <a:p>
            <a:r>
              <a:rPr lang="en-US" dirty="0"/>
              <a:t>For challenge 3, the user should be able to select any number of burgers, hotdogs, fries, or drinks and have their total be output along with how many of each they wanted.</a:t>
            </a:r>
          </a:p>
          <a:p>
            <a:endParaRPr lang="en-US" dirty="0"/>
          </a:p>
          <a:p>
            <a:r>
              <a:rPr lang="en-US" dirty="0"/>
              <a:t>For challenge 4, the user should be able to type in a comma-separated list of hobbies. After clicking submit, those hobbies should appear on the page in a list. </a:t>
            </a:r>
          </a:p>
        </p:txBody>
      </p:sp>
      <p:sp>
        <p:nvSpPr>
          <p:cNvPr id="4" name="Slide Number Placeholder 3"/>
          <p:cNvSpPr>
            <a:spLocks noGrp="1"/>
          </p:cNvSpPr>
          <p:nvPr>
            <p:ph type="sldNum" sz="quarter" idx="5"/>
          </p:nvPr>
        </p:nvSpPr>
        <p:spPr/>
        <p:txBody>
          <a:bodyPr/>
          <a:lstStyle/>
          <a:p>
            <a:fld id="{882D32B0-3B2A-429D-92D5-96FD8462078C}" type="slidenum">
              <a:rPr lang="en-US" smtClean="0"/>
              <a:t>32</a:t>
            </a:fld>
            <a:endParaRPr lang="en-US"/>
          </a:p>
        </p:txBody>
      </p:sp>
    </p:spTree>
    <p:extLst>
      <p:ext uri="{BB962C8B-B14F-4D97-AF65-F5344CB8AC3E}">
        <p14:creationId xmlns:p14="http://schemas.microsoft.com/office/powerpoint/2010/main" val="41665583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129A4AA8-3E5A-4038-9317-B4D0B85CD6A4}" type="datetimeFigureOut">
              <a:rPr lang="en-US" smtClean="0"/>
              <a:t>3/25/2020</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82F4B295-A09E-48CB-9307-E25D4C7B31C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29A4AA8-3E5A-4038-9317-B4D0B85CD6A4}" type="datetimeFigureOut">
              <a:rPr lang="en-US" smtClean="0"/>
              <a:t>3/25/2020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F4B295-A09E-48CB-9307-E25D4C7B31C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29A4AA8-3E5A-4038-9317-B4D0B85CD6A4}" type="datetimeFigureOut">
              <a:rPr lang="en-US" smtClean="0"/>
              <a:t>3/25/2020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F4B295-A09E-48CB-9307-E25D4C7B31C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29A4AA8-3E5A-4038-9317-B4D0B85CD6A4}" type="datetimeFigureOut">
              <a:rPr lang="en-US" smtClean="0"/>
              <a:t>3/25/2020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F4B295-A09E-48CB-9307-E25D4C7B31CE}" type="slidenum">
              <a:rPr lang="en-US" smtClean="0"/>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29A4AA8-3E5A-4038-9317-B4D0B85CD6A4}" type="datetimeFigureOut">
              <a:rPr lang="en-US" smtClean="0"/>
              <a:t>3/25/2020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F4B295-A09E-48CB-9307-E25D4C7B31CE}" type="slidenum">
              <a:rPr lang="en-US" smtClean="0"/>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29A4AA8-3E5A-4038-9317-B4D0B85CD6A4}" type="datetimeFigureOut">
              <a:rPr lang="en-US" smtClean="0"/>
              <a:t>3/25/2020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F4B295-A09E-48CB-9307-E25D4C7B31CE}" type="slidenum">
              <a:rPr lang="en-US" smtClean="0"/>
              <a:t>‹#›</a:t>
            </a:fld>
            <a:endParaRPr lang="en-US"/>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129A4AA8-3E5A-4038-9317-B4D0B85CD6A4}" type="datetimeFigureOut">
              <a:rPr lang="en-US" smtClean="0"/>
              <a:t>3/25/2020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2F4B295-A09E-48CB-9307-E25D4C7B31CE}"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29A4AA8-3E5A-4038-9317-B4D0B85CD6A4}" type="datetimeFigureOut">
              <a:rPr lang="en-US" smtClean="0"/>
              <a:t>3/25/2020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2F4B295-A09E-48CB-9307-E25D4C7B31CE}" type="slidenum">
              <a:rPr lang="en-US" smtClean="0"/>
              <a:t>‹#›</a:t>
            </a:fld>
            <a:endParaRPr lang="en-US"/>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9A4AA8-3E5A-4038-9317-B4D0B85CD6A4}" type="datetimeFigureOut">
              <a:rPr lang="en-US" smtClean="0"/>
              <a:t>3/25/2020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2F4B295-A09E-48CB-9307-E25D4C7B31C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129A4AA8-3E5A-4038-9317-B4D0B85CD6A4}" type="datetimeFigureOut">
              <a:rPr lang="en-US" smtClean="0"/>
              <a:t>3/25/2020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F4B295-A09E-48CB-9307-E25D4C7B31CE}"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129A4AA8-3E5A-4038-9317-B4D0B85CD6A4}" type="datetimeFigureOut">
              <a:rPr lang="en-US" smtClean="0"/>
              <a:t>3/25/2020</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82F4B295-A09E-48CB-9307-E25D4C7B31CE}" type="slidenum">
              <a:rPr lang="en-US" smtClean="0"/>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129A4AA8-3E5A-4038-9317-B4D0B85CD6A4}" type="datetimeFigureOut">
              <a:rPr lang="en-US" smtClean="0"/>
              <a:t>3/25/2020</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82F4B295-A09E-48CB-9307-E25D4C7B31C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JavaScript</a:t>
            </a:r>
          </a:p>
        </p:txBody>
      </p:sp>
      <p:sp>
        <p:nvSpPr>
          <p:cNvPr id="3" name="Subtitle 2"/>
          <p:cNvSpPr>
            <a:spLocks noGrp="1"/>
          </p:cNvSpPr>
          <p:nvPr>
            <p:ph type="subTitle" idx="1"/>
          </p:nvPr>
        </p:nvSpPr>
        <p:spPr/>
        <p:txBody>
          <a:bodyPr/>
          <a:lstStyle/>
          <a:p>
            <a:r>
              <a:rPr lang="en-US" dirty="0"/>
              <a:t>IINF 362 </a:t>
            </a:r>
            <a:r>
              <a:rPr lang="en-US"/>
              <a:t>Spring 2020</a:t>
            </a:r>
            <a:endParaRPr lang="en-US" dirty="0"/>
          </a:p>
        </p:txBody>
      </p:sp>
    </p:spTree>
    <p:extLst>
      <p:ext uri="{BB962C8B-B14F-4D97-AF65-F5344CB8AC3E}">
        <p14:creationId xmlns:p14="http://schemas.microsoft.com/office/powerpoint/2010/main" val="3261548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Comments are useful for leaving explanations or other bits of info inside of your code without affecting the code itself. </a:t>
            </a:r>
          </a:p>
          <a:p>
            <a:pPr marL="109728" indent="0">
              <a:buNone/>
            </a:pPr>
            <a:endParaRPr lang="en-US" dirty="0"/>
          </a:p>
          <a:p>
            <a:pPr marL="109728" indent="0">
              <a:buNone/>
            </a:pPr>
            <a:r>
              <a:rPr lang="en-US" dirty="0"/>
              <a:t>// Single line comment</a:t>
            </a:r>
          </a:p>
          <a:p>
            <a:pPr marL="109728" indent="0">
              <a:buNone/>
            </a:pPr>
            <a:endParaRPr lang="en-US" dirty="0"/>
          </a:p>
          <a:p>
            <a:pPr marL="109728" indent="0">
              <a:buNone/>
            </a:pPr>
            <a:r>
              <a:rPr lang="en-US" dirty="0"/>
              <a:t>/* This is </a:t>
            </a:r>
          </a:p>
          <a:p>
            <a:pPr marL="109728" indent="0">
              <a:buNone/>
            </a:pPr>
            <a:r>
              <a:rPr lang="en-US" dirty="0"/>
              <a:t>A comment</a:t>
            </a:r>
          </a:p>
          <a:p>
            <a:pPr marL="109728" indent="0">
              <a:buNone/>
            </a:pPr>
            <a:r>
              <a:rPr lang="en-US" dirty="0"/>
              <a:t>On multiple lines */</a:t>
            </a:r>
          </a:p>
        </p:txBody>
      </p:sp>
      <p:sp>
        <p:nvSpPr>
          <p:cNvPr id="3" name="Title 2"/>
          <p:cNvSpPr>
            <a:spLocks noGrp="1"/>
          </p:cNvSpPr>
          <p:nvPr>
            <p:ph type="title"/>
          </p:nvPr>
        </p:nvSpPr>
        <p:spPr/>
        <p:txBody>
          <a:bodyPr/>
          <a:lstStyle/>
          <a:p>
            <a:r>
              <a:rPr lang="en-US" dirty="0"/>
              <a:t>Comments in JS</a:t>
            </a:r>
          </a:p>
        </p:txBody>
      </p:sp>
    </p:spTree>
    <p:extLst>
      <p:ext uri="{BB962C8B-B14F-4D97-AF65-F5344CB8AC3E}">
        <p14:creationId xmlns:p14="http://schemas.microsoft.com/office/powerpoint/2010/main" val="506668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These are containers for values that can be changed or manipulated at any time.</a:t>
            </a:r>
          </a:p>
          <a:p>
            <a:pPr marL="109728" indent="0">
              <a:buNone/>
            </a:pPr>
            <a:endParaRPr lang="en-US" dirty="0"/>
          </a:p>
          <a:p>
            <a:pPr marL="109728" indent="0">
              <a:buNone/>
            </a:pPr>
            <a:r>
              <a:rPr lang="en-US" dirty="0" err="1"/>
              <a:t>var</a:t>
            </a:r>
            <a:r>
              <a:rPr lang="en-US" dirty="0"/>
              <a:t> name = “Chris”;</a:t>
            </a:r>
          </a:p>
          <a:p>
            <a:pPr marL="109728" indent="0">
              <a:buNone/>
            </a:pPr>
            <a:r>
              <a:rPr lang="en-US" dirty="0" err="1"/>
              <a:t>var</a:t>
            </a:r>
            <a:r>
              <a:rPr lang="en-US" dirty="0"/>
              <a:t> age = 25;</a:t>
            </a:r>
          </a:p>
          <a:p>
            <a:pPr marL="109728" indent="0">
              <a:buNone/>
            </a:pPr>
            <a:r>
              <a:rPr lang="en-US" dirty="0" err="1"/>
              <a:t>var</a:t>
            </a:r>
            <a:r>
              <a:rPr lang="en-US" dirty="0"/>
              <a:t> </a:t>
            </a:r>
            <a:r>
              <a:rPr lang="en-US" dirty="0" err="1"/>
              <a:t>likesMustard</a:t>
            </a:r>
            <a:r>
              <a:rPr lang="en-US" dirty="0"/>
              <a:t> = false;</a:t>
            </a:r>
          </a:p>
          <a:p>
            <a:pPr marL="109728" indent="0">
              <a:buNone/>
            </a:pPr>
            <a:endParaRPr lang="en-US" dirty="0"/>
          </a:p>
          <a:p>
            <a:pPr marL="109728" indent="0">
              <a:buNone/>
            </a:pPr>
            <a:r>
              <a:rPr lang="en-US" dirty="0"/>
              <a:t>Some basic variables types are strings, numbers, and </a:t>
            </a:r>
            <a:r>
              <a:rPr lang="en-US" dirty="0" err="1"/>
              <a:t>booleans</a:t>
            </a:r>
            <a:r>
              <a:rPr lang="en-US" dirty="0"/>
              <a:t>. </a:t>
            </a:r>
          </a:p>
        </p:txBody>
      </p:sp>
      <p:sp>
        <p:nvSpPr>
          <p:cNvPr id="3" name="Title 2"/>
          <p:cNvSpPr>
            <a:spLocks noGrp="1"/>
          </p:cNvSpPr>
          <p:nvPr>
            <p:ph type="title"/>
          </p:nvPr>
        </p:nvSpPr>
        <p:spPr/>
        <p:txBody>
          <a:bodyPr/>
          <a:lstStyle/>
          <a:p>
            <a:r>
              <a:rPr lang="en-US" dirty="0"/>
              <a:t>Variables</a:t>
            </a:r>
          </a:p>
        </p:txBody>
      </p:sp>
    </p:spTree>
    <p:extLst>
      <p:ext uri="{BB962C8B-B14F-4D97-AF65-F5344CB8AC3E}">
        <p14:creationId xmlns:p14="http://schemas.microsoft.com/office/powerpoint/2010/main" val="4227271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109728" indent="0">
              <a:buNone/>
            </a:pPr>
            <a:r>
              <a:rPr lang="en-US" dirty="0"/>
              <a:t>Global variables usually appear outside of functions and can be used anywhere in your code. </a:t>
            </a:r>
          </a:p>
          <a:p>
            <a:pPr marL="109728" indent="0">
              <a:buNone/>
            </a:pPr>
            <a:endParaRPr lang="en-US" dirty="0"/>
          </a:p>
          <a:p>
            <a:pPr marL="109728" indent="0">
              <a:buNone/>
            </a:pPr>
            <a:r>
              <a:rPr lang="en-US" dirty="0"/>
              <a:t>&lt;script&gt;</a:t>
            </a:r>
          </a:p>
          <a:p>
            <a:pPr marL="109728" indent="0">
              <a:buNone/>
            </a:pPr>
            <a:r>
              <a:rPr lang="en-US" dirty="0" err="1"/>
              <a:t>var</a:t>
            </a:r>
            <a:r>
              <a:rPr lang="en-US" dirty="0"/>
              <a:t> x = 5;</a:t>
            </a:r>
          </a:p>
          <a:p>
            <a:pPr marL="109728" indent="0">
              <a:buNone/>
            </a:pPr>
            <a:endParaRPr lang="en-US" dirty="0"/>
          </a:p>
          <a:p>
            <a:pPr marL="109728" indent="0">
              <a:buNone/>
            </a:pPr>
            <a:r>
              <a:rPr lang="en-US" dirty="0" err="1"/>
              <a:t>var</a:t>
            </a:r>
            <a:r>
              <a:rPr lang="en-US" dirty="0"/>
              <a:t> </a:t>
            </a:r>
            <a:r>
              <a:rPr lang="en-US" dirty="0" err="1"/>
              <a:t>myFunction</a:t>
            </a:r>
            <a:r>
              <a:rPr lang="en-US" dirty="0"/>
              <a:t> = function() {</a:t>
            </a:r>
          </a:p>
          <a:p>
            <a:pPr marL="109728" indent="0">
              <a:buNone/>
            </a:pPr>
            <a:r>
              <a:rPr lang="en-US" dirty="0"/>
              <a:t>	// code in here can use x</a:t>
            </a:r>
          </a:p>
          <a:p>
            <a:pPr marL="109728" indent="0">
              <a:buNone/>
            </a:pPr>
            <a:r>
              <a:rPr lang="en-US" dirty="0"/>
              <a:t>}</a:t>
            </a:r>
          </a:p>
          <a:p>
            <a:pPr marL="109728" indent="0">
              <a:buNone/>
            </a:pPr>
            <a:r>
              <a:rPr lang="en-US" dirty="0"/>
              <a:t>&lt;/script&gt;</a:t>
            </a:r>
          </a:p>
          <a:p>
            <a:pPr marL="109728" indent="0">
              <a:buNone/>
            </a:pPr>
            <a:r>
              <a:rPr lang="en-US" dirty="0"/>
              <a:t>Since x is global (not in a function), it can be used by a function later in the code. </a:t>
            </a:r>
          </a:p>
        </p:txBody>
      </p:sp>
      <p:sp>
        <p:nvSpPr>
          <p:cNvPr id="3" name="Title 2"/>
          <p:cNvSpPr>
            <a:spLocks noGrp="1"/>
          </p:cNvSpPr>
          <p:nvPr>
            <p:ph type="title"/>
          </p:nvPr>
        </p:nvSpPr>
        <p:spPr/>
        <p:txBody>
          <a:bodyPr/>
          <a:lstStyle/>
          <a:p>
            <a:r>
              <a:rPr lang="en-US" dirty="0"/>
              <a:t>Global Variables</a:t>
            </a:r>
          </a:p>
        </p:txBody>
      </p:sp>
    </p:spTree>
    <p:extLst>
      <p:ext uri="{BB962C8B-B14F-4D97-AF65-F5344CB8AC3E}">
        <p14:creationId xmlns:p14="http://schemas.microsoft.com/office/powerpoint/2010/main" val="1456918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109728" indent="0">
              <a:buNone/>
            </a:pPr>
            <a:r>
              <a:rPr lang="en-US" dirty="0"/>
              <a:t>These can only be used inside of the function they are declared in.</a:t>
            </a:r>
          </a:p>
          <a:p>
            <a:pPr marL="109728" indent="0">
              <a:buNone/>
            </a:pPr>
            <a:r>
              <a:rPr lang="en-US" dirty="0"/>
              <a:t>&lt;script&gt;</a:t>
            </a:r>
          </a:p>
          <a:p>
            <a:pPr marL="109728" indent="0">
              <a:buNone/>
            </a:pPr>
            <a:r>
              <a:rPr lang="en-US" dirty="0" err="1"/>
              <a:t>var</a:t>
            </a:r>
            <a:r>
              <a:rPr lang="en-US" dirty="0"/>
              <a:t> x = 5;</a:t>
            </a:r>
          </a:p>
          <a:p>
            <a:pPr marL="109728" indent="0">
              <a:buNone/>
            </a:pPr>
            <a:r>
              <a:rPr lang="en-US" dirty="0"/>
              <a:t>// Can’t access y out here</a:t>
            </a:r>
          </a:p>
          <a:p>
            <a:pPr marL="109728" indent="0">
              <a:buNone/>
            </a:pPr>
            <a:r>
              <a:rPr lang="en-US" dirty="0" err="1"/>
              <a:t>var</a:t>
            </a:r>
            <a:r>
              <a:rPr lang="en-US" dirty="0"/>
              <a:t> </a:t>
            </a:r>
            <a:r>
              <a:rPr lang="en-US" dirty="0" err="1"/>
              <a:t>myFunction</a:t>
            </a:r>
            <a:r>
              <a:rPr lang="en-US" dirty="0"/>
              <a:t> = function() {</a:t>
            </a:r>
          </a:p>
          <a:p>
            <a:pPr marL="109728" indent="0">
              <a:buNone/>
            </a:pPr>
            <a:r>
              <a:rPr lang="en-US" dirty="0"/>
              <a:t>	</a:t>
            </a:r>
            <a:r>
              <a:rPr lang="en-US" dirty="0" err="1"/>
              <a:t>var</a:t>
            </a:r>
            <a:r>
              <a:rPr lang="en-US" dirty="0"/>
              <a:t> y = 6;</a:t>
            </a:r>
          </a:p>
          <a:p>
            <a:pPr marL="109728" indent="0">
              <a:buNone/>
            </a:pPr>
            <a:r>
              <a:rPr lang="en-US" dirty="0"/>
              <a:t>	// Can access x out here because </a:t>
            </a:r>
            <a:r>
              <a:rPr lang="en-US"/>
              <a:t>it’s global</a:t>
            </a:r>
            <a:endParaRPr lang="en-US" dirty="0"/>
          </a:p>
          <a:p>
            <a:pPr marL="109728" indent="0">
              <a:buNone/>
            </a:pPr>
            <a:r>
              <a:rPr lang="en-US" dirty="0"/>
              <a:t>}</a:t>
            </a:r>
          </a:p>
          <a:p>
            <a:pPr marL="109728" indent="0">
              <a:buNone/>
            </a:pPr>
            <a:r>
              <a:rPr lang="en-US" dirty="0"/>
              <a:t>&lt;/script&gt;</a:t>
            </a:r>
          </a:p>
          <a:p>
            <a:pPr marL="109728" indent="0">
              <a:buNone/>
            </a:pPr>
            <a:r>
              <a:rPr lang="en-US" dirty="0"/>
              <a:t>Since y is in our function, it can only be accessed in that function unless we make it global (not good practice). </a:t>
            </a:r>
          </a:p>
        </p:txBody>
      </p:sp>
      <p:sp>
        <p:nvSpPr>
          <p:cNvPr id="3" name="Title 2"/>
          <p:cNvSpPr>
            <a:spLocks noGrp="1"/>
          </p:cNvSpPr>
          <p:nvPr>
            <p:ph type="title"/>
          </p:nvPr>
        </p:nvSpPr>
        <p:spPr/>
        <p:txBody>
          <a:bodyPr/>
          <a:lstStyle/>
          <a:p>
            <a:r>
              <a:rPr lang="en-US" dirty="0"/>
              <a:t>Local Variables</a:t>
            </a:r>
          </a:p>
        </p:txBody>
      </p:sp>
    </p:spTree>
    <p:extLst>
      <p:ext uri="{BB962C8B-B14F-4D97-AF65-F5344CB8AC3E}">
        <p14:creationId xmlns:p14="http://schemas.microsoft.com/office/powerpoint/2010/main" val="3619746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Names must begin with a letter or underscore</a:t>
            </a:r>
          </a:p>
          <a:p>
            <a:r>
              <a:rPr lang="en-US" dirty="0"/>
              <a:t>Names can have only letters, digits, underscores, and dollar signs (</a:t>
            </a:r>
            <a:r>
              <a:rPr lang="en-US" dirty="0" err="1"/>
              <a:t>Jquery</a:t>
            </a:r>
            <a:r>
              <a:rPr lang="en-US" dirty="0"/>
              <a:t>)</a:t>
            </a:r>
          </a:p>
          <a:p>
            <a:r>
              <a:rPr lang="en-US" dirty="0"/>
              <a:t>Some words are reserved</a:t>
            </a:r>
          </a:p>
          <a:p>
            <a:r>
              <a:rPr lang="en-US" dirty="0"/>
              <a:t>Variables are case-sensitive i.e. ‘</a:t>
            </a:r>
            <a:r>
              <a:rPr lang="en-US" dirty="0" err="1"/>
              <a:t>var</a:t>
            </a:r>
            <a:r>
              <a:rPr lang="en-US" dirty="0"/>
              <a:t> x’ is different from ‘</a:t>
            </a:r>
            <a:r>
              <a:rPr lang="en-US" dirty="0" err="1"/>
              <a:t>var</a:t>
            </a:r>
            <a:r>
              <a:rPr lang="en-US" dirty="0"/>
              <a:t> X’</a:t>
            </a:r>
          </a:p>
        </p:txBody>
      </p:sp>
      <p:sp>
        <p:nvSpPr>
          <p:cNvPr id="3" name="Title 2"/>
          <p:cNvSpPr>
            <a:spLocks noGrp="1"/>
          </p:cNvSpPr>
          <p:nvPr>
            <p:ph type="title"/>
          </p:nvPr>
        </p:nvSpPr>
        <p:spPr/>
        <p:txBody>
          <a:bodyPr/>
          <a:lstStyle/>
          <a:p>
            <a:r>
              <a:rPr lang="en-US" dirty="0"/>
              <a:t>Variable Naming Conventions</a:t>
            </a:r>
          </a:p>
        </p:txBody>
      </p:sp>
    </p:spTree>
    <p:extLst>
      <p:ext uri="{BB962C8B-B14F-4D97-AF65-F5344CB8AC3E}">
        <p14:creationId xmlns:p14="http://schemas.microsoft.com/office/powerpoint/2010/main" val="3629691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109728" indent="0">
              <a:buNone/>
            </a:pPr>
            <a:r>
              <a:rPr lang="en-US" dirty="0"/>
              <a:t>These allow us to perform calculations, combine strings, or even compare values.</a:t>
            </a:r>
          </a:p>
          <a:p>
            <a:pPr marL="109728" indent="0">
              <a:buNone/>
            </a:pPr>
            <a:r>
              <a:rPr lang="en-US" dirty="0" err="1"/>
              <a:t>var</a:t>
            </a:r>
            <a:r>
              <a:rPr lang="en-US" dirty="0"/>
              <a:t> x = 1;</a:t>
            </a:r>
          </a:p>
          <a:p>
            <a:pPr marL="109728" indent="0">
              <a:buNone/>
            </a:pPr>
            <a:r>
              <a:rPr lang="en-US" dirty="0" err="1"/>
              <a:t>var</a:t>
            </a:r>
            <a:r>
              <a:rPr lang="en-US" dirty="0"/>
              <a:t> y = 2;</a:t>
            </a:r>
          </a:p>
          <a:p>
            <a:pPr marL="109728" indent="0">
              <a:buNone/>
            </a:pPr>
            <a:endParaRPr lang="en-US" dirty="0"/>
          </a:p>
          <a:p>
            <a:pPr marL="109728" indent="0">
              <a:buNone/>
            </a:pPr>
            <a:r>
              <a:rPr lang="en-US" dirty="0"/>
              <a:t>x + y; // 3</a:t>
            </a:r>
          </a:p>
          <a:p>
            <a:pPr marL="109728" indent="0">
              <a:buNone/>
            </a:pPr>
            <a:r>
              <a:rPr lang="en-US" dirty="0"/>
              <a:t>x – y; // -1</a:t>
            </a:r>
          </a:p>
          <a:p>
            <a:pPr marL="109728" indent="0">
              <a:buNone/>
            </a:pPr>
            <a:r>
              <a:rPr lang="en-US" dirty="0"/>
              <a:t>x * y; // 2</a:t>
            </a:r>
          </a:p>
          <a:p>
            <a:pPr marL="109728" indent="0">
              <a:buNone/>
            </a:pPr>
            <a:r>
              <a:rPr lang="en-US" dirty="0"/>
              <a:t>x / y; // .5</a:t>
            </a:r>
          </a:p>
          <a:p>
            <a:pPr marL="109728" indent="0">
              <a:buNone/>
            </a:pPr>
            <a:r>
              <a:rPr lang="en-US" dirty="0"/>
              <a:t>y % x // 0 (modulus – it finds the remainder)</a:t>
            </a:r>
          </a:p>
          <a:p>
            <a:pPr marL="109728" indent="0">
              <a:buNone/>
            </a:pPr>
            <a:endParaRPr lang="en-US" dirty="0"/>
          </a:p>
          <a:p>
            <a:pPr marL="109728" indent="0">
              <a:buNone/>
            </a:pPr>
            <a:r>
              <a:rPr lang="en-US" dirty="0"/>
              <a:t>The ‘=‘ is an assignment operator. It says that the value on the right is assigned to the variable on the left. In the example above, x is assigned a value of 1.</a:t>
            </a:r>
          </a:p>
          <a:p>
            <a:pPr marL="109728" indent="0">
              <a:buNone/>
            </a:pPr>
            <a:endParaRPr lang="en-US" dirty="0"/>
          </a:p>
        </p:txBody>
      </p:sp>
      <p:sp>
        <p:nvSpPr>
          <p:cNvPr id="3" name="Title 2"/>
          <p:cNvSpPr>
            <a:spLocks noGrp="1"/>
          </p:cNvSpPr>
          <p:nvPr>
            <p:ph type="title"/>
          </p:nvPr>
        </p:nvSpPr>
        <p:spPr/>
        <p:txBody>
          <a:bodyPr/>
          <a:lstStyle/>
          <a:p>
            <a:r>
              <a:rPr lang="en-US" dirty="0"/>
              <a:t>Basic Operators</a:t>
            </a:r>
          </a:p>
        </p:txBody>
      </p:sp>
    </p:spTree>
    <p:extLst>
      <p:ext uri="{BB962C8B-B14F-4D97-AF65-F5344CB8AC3E}">
        <p14:creationId xmlns:p14="http://schemas.microsoft.com/office/powerpoint/2010/main" val="1698030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marL="109728" indent="0">
              <a:buNone/>
            </a:pPr>
            <a:r>
              <a:rPr lang="en-US" dirty="0"/>
              <a:t>If we have a variable that needs a calculation performed on itself, we can use a shortcut.</a:t>
            </a:r>
          </a:p>
          <a:p>
            <a:pPr marL="109728" indent="0">
              <a:buNone/>
            </a:pPr>
            <a:endParaRPr lang="en-US" dirty="0"/>
          </a:p>
          <a:p>
            <a:pPr marL="109728" indent="0">
              <a:buNone/>
            </a:pPr>
            <a:r>
              <a:rPr lang="en-US" dirty="0"/>
              <a:t>Regular Way:</a:t>
            </a:r>
          </a:p>
          <a:p>
            <a:pPr marL="109728" indent="0">
              <a:buNone/>
            </a:pPr>
            <a:r>
              <a:rPr lang="en-US" dirty="0"/>
              <a:t>Var x = x + 1;</a:t>
            </a:r>
          </a:p>
          <a:p>
            <a:pPr marL="109728" indent="0">
              <a:buNone/>
            </a:pPr>
            <a:endParaRPr lang="en-US" dirty="0"/>
          </a:p>
          <a:p>
            <a:pPr marL="109728" indent="0">
              <a:buNone/>
            </a:pPr>
            <a:r>
              <a:rPr lang="en-US" dirty="0"/>
              <a:t>Shortcut:</a:t>
            </a:r>
          </a:p>
          <a:p>
            <a:pPr marL="109728" indent="0">
              <a:buNone/>
            </a:pPr>
            <a:r>
              <a:rPr lang="en-US" dirty="0"/>
              <a:t>Var x +=1;</a:t>
            </a:r>
          </a:p>
          <a:p>
            <a:pPr marL="109728" indent="0">
              <a:buNone/>
            </a:pPr>
            <a:endParaRPr lang="en-US" dirty="0"/>
          </a:p>
          <a:p>
            <a:pPr marL="109728" indent="0">
              <a:buNone/>
            </a:pPr>
            <a:r>
              <a:rPr lang="en-US" dirty="0"/>
              <a:t>We can do this with all of the other operators as well (-=, *=, /=, %=)</a:t>
            </a:r>
          </a:p>
        </p:txBody>
      </p:sp>
      <p:sp>
        <p:nvSpPr>
          <p:cNvPr id="3" name="Title 2"/>
          <p:cNvSpPr>
            <a:spLocks noGrp="1"/>
          </p:cNvSpPr>
          <p:nvPr>
            <p:ph type="title"/>
          </p:nvPr>
        </p:nvSpPr>
        <p:spPr/>
        <p:txBody>
          <a:bodyPr/>
          <a:lstStyle/>
          <a:p>
            <a:r>
              <a:rPr lang="en-US" dirty="0"/>
              <a:t>More Operators</a:t>
            </a:r>
          </a:p>
        </p:txBody>
      </p:sp>
    </p:spTree>
    <p:extLst>
      <p:ext uri="{BB962C8B-B14F-4D97-AF65-F5344CB8AC3E}">
        <p14:creationId xmlns:p14="http://schemas.microsoft.com/office/powerpoint/2010/main" val="28911222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We can combine (“concatenate”) strings using the “+” operator.</a:t>
            </a:r>
          </a:p>
          <a:p>
            <a:pPr marL="109728" indent="0">
              <a:buNone/>
            </a:pPr>
            <a:endParaRPr lang="en-US" dirty="0"/>
          </a:p>
          <a:p>
            <a:pPr marL="109728" indent="0">
              <a:buNone/>
            </a:pPr>
            <a:r>
              <a:rPr lang="en-US" dirty="0"/>
              <a:t>Var </a:t>
            </a:r>
            <a:r>
              <a:rPr lang="en-US" dirty="0" err="1"/>
              <a:t>firstName</a:t>
            </a:r>
            <a:r>
              <a:rPr lang="en-US" dirty="0"/>
              <a:t> = “Chris”;</a:t>
            </a:r>
          </a:p>
          <a:p>
            <a:pPr marL="109728" indent="0">
              <a:buNone/>
            </a:pPr>
            <a:r>
              <a:rPr lang="en-US" dirty="0"/>
              <a:t>Var </a:t>
            </a:r>
            <a:r>
              <a:rPr lang="en-US" dirty="0" err="1"/>
              <a:t>fullName</a:t>
            </a:r>
            <a:r>
              <a:rPr lang="en-US" dirty="0"/>
              <a:t> = </a:t>
            </a:r>
            <a:r>
              <a:rPr lang="en-US" dirty="0" err="1"/>
              <a:t>firstName</a:t>
            </a:r>
            <a:r>
              <a:rPr lang="en-US" dirty="0"/>
              <a:t> + “ Velez”;</a:t>
            </a:r>
          </a:p>
          <a:p>
            <a:pPr marL="109728" indent="0">
              <a:buNone/>
            </a:pPr>
            <a:endParaRPr lang="en-US" dirty="0"/>
          </a:p>
          <a:p>
            <a:pPr marL="109728" indent="0">
              <a:buNone/>
            </a:pPr>
            <a:r>
              <a:rPr lang="en-US" dirty="0"/>
              <a:t>Keep in mind that you have to add in spaces before and after words as the “+” operator doesn’t do it automatically.</a:t>
            </a:r>
          </a:p>
        </p:txBody>
      </p:sp>
      <p:sp>
        <p:nvSpPr>
          <p:cNvPr id="3" name="Title 2"/>
          <p:cNvSpPr>
            <a:spLocks noGrp="1"/>
          </p:cNvSpPr>
          <p:nvPr>
            <p:ph type="title"/>
          </p:nvPr>
        </p:nvSpPr>
        <p:spPr/>
        <p:txBody>
          <a:bodyPr/>
          <a:lstStyle/>
          <a:p>
            <a:r>
              <a:rPr lang="en-US" dirty="0"/>
              <a:t>String Operator</a:t>
            </a:r>
          </a:p>
        </p:txBody>
      </p:sp>
    </p:spTree>
    <p:extLst>
      <p:ext uri="{BB962C8B-B14F-4D97-AF65-F5344CB8AC3E}">
        <p14:creationId xmlns:p14="http://schemas.microsoft.com/office/powerpoint/2010/main" val="11882195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 equal to</a:t>
            </a:r>
          </a:p>
          <a:p>
            <a:pPr marL="109728" indent="0">
              <a:buNone/>
            </a:pPr>
            <a:r>
              <a:rPr lang="en-US" dirty="0"/>
              <a:t>=== equal value and equal type</a:t>
            </a:r>
          </a:p>
          <a:p>
            <a:pPr marL="109728" indent="0">
              <a:buNone/>
            </a:pPr>
            <a:r>
              <a:rPr lang="en-US" dirty="0"/>
              <a:t>!= not equal</a:t>
            </a:r>
          </a:p>
          <a:p>
            <a:pPr marL="109728" indent="0">
              <a:buNone/>
            </a:pPr>
            <a:r>
              <a:rPr lang="en-US" dirty="0"/>
              <a:t>!== not equal value and not equal type</a:t>
            </a:r>
          </a:p>
          <a:p>
            <a:pPr marL="109728" indent="0">
              <a:buNone/>
            </a:pPr>
            <a:r>
              <a:rPr lang="en-US" dirty="0"/>
              <a:t>&gt; greater than</a:t>
            </a:r>
          </a:p>
          <a:p>
            <a:pPr marL="109728" indent="0">
              <a:buNone/>
            </a:pPr>
            <a:r>
              <a:rPr lang="en-US" dirty="0"/>
              <a:t>&lt; less than </a:t>
            </a:r>
          </a:p>
          <a:p>
            <a:pPr marL="109728" indent="0">
              <a:buNone/>
            </a:pPr>
            <a:r>
              <a:rPr lang="en-US" dirty="0"/>
              <a:t>&gt;= greater than or equal to</a:t>
            </a:r>
          </a:p>
          <a:p>
            <a:pPr marL="109728" indent="0">
              <a:buNone/>
            </a:pPr>
            <a:r>
              <a:rPr lang="en-US" dirty="0"/>
              <a:t>&lt;= less than or equal to</a:t>
            </a:r>
          </a:p>
        </p:txBody>
      </p:sp>
      <p:sp>
        <p:nvSpPr>
          <p:cNvPr id="3" name="Title 2"/>
          <p:cNvSpPr>
            <a:spLocks noGrp="1"/>
          </p:cNvSpPr>
          <p:nvPr>
            <p:ph type="title"/>
          </p:nvPr>
        </p:nvSpPr>
        <p:spPr/>
        <p:txBody>
          <a:bodyPr/>
          <a:lstStyle/>
          <a:p>
            <a:r>
              <a:rPr lang="en-US" dirty="0"/>
              <a:t>Comparison Operators</a:t>
            </a:r>
          </a:p>
        </p:txBody>
      </p:sp>
    </p:spTree>
    <p:extLst>
      <p:ext uri="{BB962C8B-B14F-4D97-AF65-F5344CB8AC3E}">
        <p14:creationId xmlns:p14="http://schemas.microsoft.com/office/powerpoint/2010/main" val="4052905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&amp;&amp; - both cases must be true</a:t>
            </a:r>
          </a:p>
          <a:p>
            <a:pPr marL="109728" indent="0">
              <a:buNone/>
            </a:pPr>
            <a:r>
              <a:rPr lang="en-US" dirty="0"/>
              <a:t>|| - either case must be true</a:t>
            </a:r>
          </a:p>
          <a:p>
            <a:pPr marL="109728" indent="0">
              <a:buNone/>
            </a:pPr>
            <a:r>
              <a:rPr lang="en-US" dirty="0"/>
              <a:t>! – not operator</a:t>
            </a:r>
          </a:p>
          <a:p>
            <a:pPr marL="109728" indent="0">
              <a:buNone/>
            </a:pPr>
            <a:endParaRPr lang="en-US" dirty="0"/>
          </a:p>
        </p:txBody>
      </p:sp>
      <p:sp>
        <p:nvSpPr>
          <p:cNvPr id="3" name="Title 2"/>
          <p:cNvSpPr>
            <a:spLocks noGrp="1"/>
          </p:cNvSpPr>
          <p:nvPr>
            <p:ph type="title"/>
          </p:nvPr>
        </p:nvSpPr>
        <p:spPr/>
        <p:txBody>
          <a:bodyPr/>
          <a:lstStyle/>
          <a:p>
            <a:r>
              <a:rPr lang="en-US" dirty="0"/>
              <a:t>Logical Operators</a:t>
            </a:r>
          </a:p>
        </p:txBody>
      </p:sp>
    </p:spTree>
    <p:extLst>
      <p:ext uri="{BB962C8B-B14F-4D97-AF65-F5344CB8AC3E}">
        <p14:creationId xmlns:p14="http://schemas.microsoft.com/office/powerpoint/2010/main" val="31775318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109728" indent="0">
              <a:buNone/>
            </a:pPr>
            <a:r>
              <a:rPr lang="en-US" dirty="0"/>
              <a:t>It’s the 3</a:t>
            </a:r>
            <a:r>
              <a:rPr lang="en-US" baseline="30000" dirty="0"/>
              <a:t>rd</a:t>
            </a:r>
            <a:r>
              <a:rPr lang="en-US" dirty="0"/>
              <a:t> major component of web technologies used for websites. It allows us to add interactivity to a web page. This can be in the form of manipulating user input or even updating content on the page dynamically. </a:t>
            </a:r>
          </a:p>
          <a:p>
            <a:pPr marL="109728" indent="0">
              <a:buNone/>
            </a:pPr>
            <a:endParaRPr lang="en-US" dirty="0"/>
          </a:p>
          <a:p>
            <a:pPr marL="109728" indent="0">
              <a:buNone/>
            </a:pPr>
            <a:r>
              <a:rPr lang="en-US" dirty="0"/>
              <a:t>HTML – Structure </a:t>
            </a:r>
          </a:p>
          <a:p>
            <a:pPr marL="109728" indent="0">
              <a:buNone/>
            </a:pPr>
            <a:r>
              <a:rPr lang="en-US" dirty="0"/>
              <a:t>CSS – Styles</a:t>
            </a:r>
          </a:p>
          <a:p>
            <a:pPr marL="109728" indent="0">
              <a:buNone/>
            </a:pPr>
            <a:r>
              <a:rPr lang="en-US" dirty="0"/>
              <a:t>JavaScript – Interactivity</a:t>
            </a:r>
          </a:p>
        </p:txBody>
      </p:sp>
      <p:sp>
        <p:nvSpPr>
          <p:cNvPr id="3" name="Title 2"/>
          <p:cNvSpPr>
            <a:spLocks noGrp="1"/>
          </p:cNvSpPr>
          <p:nvPr>
            <p:ph type="title"/>
          </p:nvPr>
        </p:nvSpPr>
        <p:spPr/>
        <p:txBody>
          <a:bodyPr/>
          <a:lstStyle/>
          <a:p>
            <a:r>
              <a:rPr lang="en-US" dirty="0"/>
              <a:t>What is JavaScript (JS)?</a:t>
            </a:r>
          </a:p>
        </p:txBody>
      </p:sp>
    </p:spTree>
    <p:extLst>
      <p:ext uri="{BB962C8B-B14F-4D97-AF65-F5344CB8AC3E}">
        <p14:creationId xmlns:p14="http://schemas.microsoft.com/office/powerpoint/2010/main" val="3297641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err="1"/>
              <a:t>var</a:t>
            </a:r>
            <a:r>
              <a:rPr lang="en-US" dirty="0"/>
              <a:t> age = 25;</a:t>
            </a:r>
          </a:p>
          <a:p>
            <a:pPr marL="109728" indent="0">
              <a:buNone/>
            </a:pPr>
            <a:endParaRPr lang="en-US" dirty="0"/>
          </a:p>
          <a:p>
            <a:pPr marL="109728" indent="0">
              <a:buNone/>
            </a:pPr>
            <a:r>
              <a:rPr lang="en-US" dirty="0"/>
              <a:t>if (age &gt; 13 &amp;&amp; age &lt; 18) {</a:t>
            </a:r>
          </a:p>
          <a:p>
            <a:pPr marL="109728" indent="0">
              <a:buNone/>
            </a:pPr>
            <a:r>
              <a:rPr lang="en-US" dirty="0"/>
              <a:t>	console.log(“You are a teen.”);</a:t>
            </a:r>
          </a:p>
          <a:p>
            <a:pPr marL="109728" indent="0">
              <a:buNone/>
            </a:pPr>
            <a:r>
              <a:rPr lang="en-US" dirty="0"/>
              <a:t>} else if (age &gt;= 18 &amp;&amp; age &lt;= 64) {</a:t>
            </a:r>
          </a:p>
          <a:p>
            <a:pPr marL="109728" indent="0">
              <a:buNone/>
            </a:pPr>
            <a:r>
              <a:rPr lang="en-US" dirty="0"/>
              <a:t> 	console.log(“You are an adult”);</a:t>
            </a:r>
          </a:p>
          <a:p>
            <a:pPr marL="109728" indent="0">
              <a:buNone/>
            </a:pPr>
            <a:r>
              <a:rPr lang="en-US" dirty="0"/>
              <a:t>} else {</a:t>
            </a:r>
          </a:p>
          <a:p>
            <a:pPr marL="109728" indent="0">
              <a:buNone/>
            </a:pPr>
            <a:r>
              <a:rPr lang="en-US" dirty="0"/>
              <a:t>	console.log(“You’re a senior citizen”);</a:t>
            </a:r>
          </a:p>
          <a:p>
            <a:pPr marL="109728" indent="0">
              <a:buNone/>
            </a:pPr>
            <a:r>
              <a:rPr lang="en-US" dirty="0"/>
              <a:t>}</a:t>
            </a:r>
          </a:p>
        </p:txBody>
      </p:sp>
      <p:sp>
        <p:nvSpPr>
          <p:cNvPr id="3" name="Title 2"/>
          <p:cNvSpPr>
            <a:spLocks noGrp="1"/>
          </p:cNvSpPr>
          <p:nvPr>
            <p:ph type="title"/>
          </p:nvPr>
        </p:nvSpPr>
        <p:spPr/>
        <p:txBody>
          <a:bodyPr/>
          <a:lstStyle/>
          <a:p>
            <a:r>
              <a:rPr lang="en-US" dirty="0"/>
              <a:t>JS Conditions</a:t>
            </a:r>
          </a:p>
        </p:txBody>
      </p:sp>
    </p:spTree>
    <p:extLst>
      <p:ext uri="{BB962C8B-B14F-4D97-AF65-F5344CB8AC3E}">
        <p14:creationId xmlns:p14="http://schemas.microsoft.com/office/powerpoint/2010/main" val="20513465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109728" indent="0">
              <a:buNone/>
            </a:pPr>
            <a:r>
              <a:rPr lang="en-US" dirty="0"/>
              <a:t>Conditions work from top to bottom executing whatever is inside of the “if” or “else if” statements. If they are evaluated to true, then the code inside the block is executed.</a:t>
            </a:r>
          </a:p>
          <a:p>
            <a:pPr marL="109728" indent="0">
              <a:buNone/>
            </a:pPr>
            <a:endParaRPr lang="en-US" dirty="0"/>
          </a:p>
          <a:p>
            <a:pPr marL="109728" indent="0">
              <a:buNone/>
            </a:pPr>
            <a:r>
              <a:rPr lang="en-US" dirty="0"/>
              <a:t>if(age &gt; 25) {</a:t>
            </a:r>
          </a:p>
          <a:p>
            <a:pPr marL="109728" indent="0">
              <a:buNone/>
            </a:pPr>
            <a:r>
              <a:rPr lang="en-US" dirty="0"/>
              <a:t>	// do stuff </a:t>
            </a:r>
          </a:p>
          <a:p>
            <a:pPr marL="109728" indent="0">
              <a:buNone/>
            </a:pPr>
            <a:r>
              <a:rPr lang="en-US" dirty="0"/>
              <a:t>} else if (age &lt; 25) {</a:t>
            </a:r>
          </a:p>
          <a:p>
            <a:pPr marL="109728" indent="0">
              <a:buNone/>
            </a:pPr>
            <a:r>
              <a:rPr lang="en-US" dirty="0"/>
              <a:t>	// do stuff if the first condition is false</a:t>
            </a:r>
          </a:p>
          <a:p>
            <a:pPr marL="109728" indent="0">
              <a:buNone/>
            </a:pPr>
            <a:r>
              <a:rPr lang="en-US" dirty="0"/>
              <a:t>} else {</a:t>
            </a:r>
          </a:p>
          <a:p>
            <a:pPr marL="109728" indent="0">
              <a:buNone/>
            </a:pPr>
            <a:r>
              <a:rPr lang="en-US" dirty="0"/>
              <a:t>	// do other stuff if everything above is false</a:t>
            </a:r>
          </a:p>
          <a:p>
            <a:pPr marL="109728" indent="0">
              <a:buNone/>
            </a:pPr>
            <a:r>
              <a:rPr lang="en-US" dirty="0"/>
              <a:t>}</a:t>
            </a:r>
          </a:p>
        </p:txBody>
      </p:sp>
      <p:sp>
        <p:nvSpPr>
          <p:cNvPr id="3" name="Title 2"/>
          <p:cNvSpPr>
            <a:spLocks noGrp="1"/>
          </p:cNvSpPr>
          <p:nvPr>
            <p:ph type="title"/>
          </p:nvPr>
        </p:nvSpPr>
        <p:spPr/>
        <p:txBody>
          <a:bodyPr/>
          <a:lstStyle/>
          <a:p>
            <a:r>
              <a:rPr lang="en-US" dirty="0"/>
              <a:t>Conditions Explained</a:t>
            </a:r>
          </a:p>
        </p:txBody>
      </p:sp>
    </p:spTree>
    <p:extLst>
      <p:ext uri="{BB962C8B-B14F-4D97-AF65-F5344CB8AC3E}">
        <p14:creationId xmlns:p14="http://schemas.microsoft.com/office/powerpoint/2010/main" val="12490166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marL="109728" indent="0">
              <a:buNone/>
            </a:pPr>
            <a:r>
              <a:rPr lang="en-US" dirty="0" err="1"/>
              <a:t>var</a:t>
            </a:r>
            <a:r>
              <a:rPr lang="en-US" dirty="0"/>
              <a:t> animals = [“cow”, “horse”, “pig”, “duck”];</a:t>
            </a:r>
          </a:p>
          <a:p>
            <a:pPr marL="109728" indent="0">
              <a:buNone/>
            </a:pPr>
            <a:endParaRPr lang="en-US" dirty="0"/>
          </a:p>
          <a:p>
            <a:pPr marL="109728" indent="0">
              <a:buNone/>
            </a:pPr>
            <a:r>
              <a:rPr lang="en-US" dirty="0"/>
              <a:t>Arrays are essentially just containers for variables.</a:t>
            </a:r>
          </a:p>
          <a:p>
            <a:pPr marL="109728" indent="0">
              <a:buNone/>
            </a:pPr>
            <a:br>
              <a:rPr lang="en-US" dirty="0"/>
            </a:br>
            <a:r>
              <a:rPr lang="en-US" dirty="0"/>
              <a:t>To access any of the array elements, we would type ‘animals[x]’ where x is some number. 0 is always the first item of the array. To access “duck” we would use animals[3]. Arrays can hold any kind of variables, including other arrays.</a:t>
            </a:r>
          </a:p>
          <a:p>
            <a:pPr marL="109728" indent="0">
              <a:buNone/>
            </a:pPr>
            <a:endParaRPr lang="en-US" dirty="0"/>
          </a:p>
        </p:txBody>
      </p:sp>
      <p:sp>
        <p:nvSpPr>
          <p:cNvPr id="3" name="Title 2"/>
          <p:cNvSpPr>
            <a:spLocks noGrp="1"/>
          </p:cNvSpPr>
          <p:nvPr>
            <p:ph type="title"/>
          </p:nvPr>
        </p:nvSpPr>
        <p:spPr/>
        <p:txBody>
          <a:bodyPr/>
          <a:lstStyle/>
          <a:p>
            <a:r>
              <a:rPr lang="en-US" dirty="0"/>
              <a:t>Arrays</a:t>
            </a:r>
          </a:p>
        </p:txBody>
      </p:sp>
    </p:spTree>
    <p:extLst>
      <p:ext uri="{BB962C8B-B14F-4D97-AF65-F5344CB8AC3E}">
        <p14:creationId xmlns:p14="http://schemas.microsoft.com/office/powerpoint/2010/main" val="30156154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Sometimes we need to complete a repetitive task like outputting 1-100 to a page.</a:t>
            </a:r>
          </a:p>
          <a:p>
            <a:pPr marL="109728" indent="0">
              <a:buNone/>
            </a:pPr>
            <a:br>
              <a:rPr lang="en-US" dirty="0"/>
            </a:br>
            <a:r>
              <a:rPr lang="en-US" dirty="0"/>
              <a:t>We could say console.log(1); console.log(2); etc., but that would take a long time. We will focus on 2 main types of loops: for and while.</a:t>
            </a:r>
          </a:p>
        </p:txBody>
      </p:sp>
      <p:sp>
        <p:nvSpPr>
          <p:cNvPr id="3" name="Title 2"/>
          <p:cNvSpPr>
            <a:spLocks noGrp="1"/>
          </p:cNvSpPr>
          <p:nvPr>
            <p:ph type="title"/>
          </p:nvPr>
        </p:nvSpPr>
        <p:spPr/>
        <p:txBody>
          <a:bodyPr/>
          <a:lstStyle/>
          <a:p>
            <a:r>
              <a:rPr lang="en-US" dirty="0"/>
              <a:t>Loops in JavaScript</a:t>
            </a:r>
          </a:p>
        </p:txBody>
      </p:sp>
    </p:spTree>
    <p:extLst>
      <p:ext uri="{BB962C8B-B14F-4D97-AF65-F5344CB8AC3E}">
        <p14:creationId xmlns:p14="http://schemas.microsoft.com/office/powerpoint/2010/main" val="20753518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marL="109728" indent="0">
              <a:buNone/>
            </a:pPr>
            <a:r>
              <a:rPr lang="en-US" dirty="0"/>
              <a:t>Usually used for when you know exactly how many times a loop should run.</a:t>
            </a:r>
          </a:p>
          <a:p>
            <a:pPr marL="109728" indent="0">
              <a:buNone/>
            </a:pPr>
            <a:br>
              <a:rPr lang="en-US" dirty="0"/>
            </a:br>
            <a:r>
              <a:rPr lang="en-US" dirty="0"/>
              <a:t>Example:</a:t>
            </a:r>
          </a:p>
          <a:p>
            <a:pPr marL="109728" indent="0">
              <a:buNone/>
            </a:pPr>
            <a:r>
              <a:rPr lang="en-US" dirty="0"/>
              <a:t>for(x = 1; x &lt;= 10; x++) {</a:t>
            </a:r>
          </a:p>
          <a:p>
            <a:pPr marL="109728" indent="0">
              <a:buNone/>
            </a:pPr>
            <a:r>
              <a:rPr lang="en-US" dirty="0"/>
              <a:t>	console.log(x);</a:t>
            </a:r>
          </a:p>
          <a:p>
            <a:pPr marL="109728" indent="0">
              <a:buNone/>
            </a:pPr>
            <a:r>
              <a:rPr lang="en-US" dirty="0"/>
              <a:t>}</a:t>
            </a:r>
          </a:p>
          <a:p>
            <a:pPr marL="109728" indent="0">
              <a:buNone/>
            </a:pPr>
            <a:endParaRPr lang="en-US" dirty="0"/>
          </a:p>
          <a:p>
            <a:pPr marL="109728" indent="0">
              <a:buNone/>
            </a:pPr>
            <a:r>
              <a:rPr lang="en-US" dirty="0"/>
              <a:t>This would output the numbers 1-10. The loop needs a set of parenthesis for the loop info and a set of curly braces to hold the instructions to be executed during each loop. </a:t>
            </a:r>
          </a:p>
        </p:txBody>
      </p:sp>
      <p:sp>
        <p:nvSpPr>
          <p:cNvPr id="3" name="Title 2"/>
          <p:cNvSpPr>
            <a:spLocks noGrp="1"/>
          </p:cNvSpPr>
          <p:nvPr>
            <p:ph type="title"/>
          </p:nvPr>
        </p:nvSpPr>
        <p:spPr/>
        <p:txBody>
          <a:bodyPr/>
          <a:lstStyle/>
          <a:p>
            <a:r>
              <a:rPr lang="en-US" dirty="0"/>
              <a:t>For Loops</a:t>
            </a:r>
          </a:p>
        </p:txBody>
      </p:sp>
    </p:spTree>
    <p:extLst>
      <p:ext uri="{BB962C8B-B14F-4D97-AF65-F5344CB8AC3E}">
        <p14:creationId xmlns:p14="http://schemas.microsoft.com/office/powerpoint/2010/main" val="37268603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109728" indent="0">
              <a:buNone/>
            </a:pPr>
            <a:r>
              <a:rPr lang="en-US" dirty="0"/>
              <a:t>Example:</a:t>
            </a:r>
          </a:p>
          <a:p>
            <a:pPr marL="109728" indent="0">
              <a:buNone/>
            </a:pPr>
            <a:r>
              <a:rPr lang="en-US" dirty="0"/>
              <a:t>for(x = 1; x &lt;= 10; x++) {</a:t>
            </a:r>
          </a:p>
          <a:p>
            <a:pPr marL="109728" indent="0">
              <a:buNone/>
            </a:pPr>
            <a:r>
              <a:rPr lang="en-US" dirty="0"/>
              <a:t>	console.log(x);</a:t>
            </a:r>
          </a:p>
          <a:p>
            <a:pPr marL="109728" indent="0">
              <a:buNone/>
            </a:pPr>
            <a:r>
              <a:rPr lang="en-US" dirty="0"/>
              <a:t>}</a:t>
            </a:r>
          </a:p>
          <a:p>
            <a:pPr marL="109728" indent="0">
              <a:buNone/>
            </a:pPr>
            <a:endParaRPr lang="en-US" dirty="0"/>
          </a:p>
          <a:p>
            <a:pPr marL="109728" indent="0">
              <a:buNone/>
            </a:pPr>
            <a:r>
              <a:rPr lang="en-US" dirty="0"/>
              <a:t>The first part (x=1) tells us where to begin our loop. The second part (x &lt;= 10) tells us where our loop will end. The last part (x++) tells us how much to increment our loop. </a:t>
            </a:r>
          </a:p>
          <a:p>
            <a:pPr marL="109728" indent="0">
              <a:buNone/>
            </a:pPr>
            <a:endParaRPr lang="en-US" dirty="0"/>
          </a:p>
          <a:p>
            <a:pPr marL="109728" indent="0">
              <a:buNone/>
            </a:pPr>
            <a:r>
              <a:rPr lang="en-US" dirty="0"/>
              <a:t>This loop starts at 1 and ends at 10. It will increment by 1 every time it loops.</a:t>
            </a:r>
          </a:p>
        </p:txBody>
      </p:sp>
      <p:sp>
        <p:nvSpPr>
          <p:cNvPr id="3" name="Title 2"/>
          <p:cNvSpPr>
            <a:spLocks noGrp="1"/>
          </p:cNvSpPr>
          <p:nvPr>
            <p:ph type="title"/>
          </p:nvPr>
        </p:nvSpPr>
        <p:spPr/>
        <p:txBody>
          <a:bodyPr/>
          <a:lstStyle/>
          <a:p>
            <a:r>
              <a:rPr lang="en-US" dirty="0"/>
              <a:t>For Loops Continued</a:t>
            </a:r>
          </a:p>
        </p:txBody>
      </p:sp>
    </p:spTree>
    <p:extLst>
      <p:ext uri="{BB962C8B-B14F-4D97-AF65-F5344CB8AC3E}">
        <p14:creationId xmlns:p14="http://schemas.microsoft.com/office/powerpoint/2010/main" val="3945152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marL="109728" indent="0">
              <a:buNone/>
            </a:pPr>
            <a:r>
              <a:rPr lang="en-US" dirty="0" err="1"/>
              <a:t>var</a:t>
            </a:r>
            <a:r>
              <a:rPr lang="en-US" dirty="0"/>
              <a:t> x = 1;</a:t>
            </a:r>
          </a:p>
          <a:p>
            <a:pPr marL="109728" indent="0">
              <a:buNone/>
            </a:pPr>
            <a:r>
              <a:rPr lang="en-US" dirty="0"/>
              <a:t>while(x &lt;= 10) {</a:t>
            </a:r>
          </a:p>
          <a:p>
            <a:pPr marL="109728" indent="0">
              <a:buNone/>
            </a:pPr>
            <a:r>
              <a:rPr lang="en-US" dirty="0"/>
              <a:t>	console.log(x);</a:t>
            </a:r>
          </a:p>
          <a:p>
            <a:pPr marL="109728" indent="0">
              <a:buNone/>
            </a:pPr>
            <a:r>
              <a:rPr lang="en-US" dirty="0"/>
              <a:t>	x++;</a:t>
            </a:r>
          </a:p>
          <a:p>
            <a:pPr marL="109728" indent="0">
              <a:buNone/>
            </a:pPr>
            <a:r>
              <a:rPr lang="en-US" dirty="0"/>
              <a:t>}</a:t>
            </a:r>
          </a:p>
          <a:p>
            <a:pPr marL="109728" indent="0">
              <a:buNone/>
            </a:pPr>
            <a:endParaRPr lang="en-US" dirty="0"/>
          </a:p>
          <a:p>
            <a:pPr marL="109728" indent="0">
              <a:buNone/>
            </a:pPr>
            <a:r>
              <a:rPr lang="en-US" dirty="0"/>
              <a:t>This loop does the same thing as the last one (prints 1-10). The main differences are where we place our code for where we start and how much we increment our values. While loops are generally used when we aren’t sure when the loop should end. </a:t>
            </a:r>
          </a:p>
        </p:txBody>
      </p:sp>
      <p:sp>
        <p:nvSpPr>
          <p:cNvPr id="3" name="Title 2"/>
          <p:cNvSpPr>
            <a:spLocks noGrp="1"/>
          </p:cNvSpPr>
          <p:nvPr>
            <p:ph type="title"/>
          </p:nvPr>
        </p:nvSpPr>
        <p:spPr/>
        <p:txBody>
          <a:bodyPr/>
          <a:lstStyle/>
          <a:p>
            <a:r>
              <a:rPr lang="en-US" dirty="0"/>
              <a:t>While Loops</a:t>
            </a:r>
          </a:p>
        </p:txBody>
      </p:sp>
    </p:spTree>
    <p:extLst>
      <p:ext uri="{BB962C8B-B14F-4D97-AF65-F5344CB8AC3E}">
        <p14:creationId xmlns:p14="http://schemas.microsoft.com/office/powerpoint/2010/main" val="2472456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109728" indent="0">
              <a:buNone/>
            </a:pPr>
            <a:r>
              <a:rPr lang="en-US" dirty="0"/>
              <a:t>Each kind of loop needs a way to exit or it will cause a users’ browser to crash.</a:t>
            </a:r>
          </a:p>
          <a:p>
            <a:pPr marL="109728" indent="0">
              <a:buNone/>
            </a:pPr>
            <a:endParaRPr lang="en-US" dirty="0"/>
          </a:p>
          <a:p>
            <a:pPr marL="109728" indent="0">
              <a:buNone/>
            </a:pPr>
            <a:r>
              <a:rPr lang="en-US" dirty="0"/>
              <a:t>Consider the following: </a:t>
            </a:r>
          </a:p>
          <a:p>
            <a:pPr marL="109728" indent="0">
              <a:buNone/>
            </a:pPr>
            <a:r>
              <a:rPr lang="en-US" dirty="0" err="1"/>
              <a:t>var</a:t>
            </a:r>
            <a:r>
              <a:rPr lang="en-US" dirty="0"/>
              <a:t> x = 0;</a:t>
            </a:r>
          </a:p>
          <a:p>
            <a:pPr marL="109728" indent="0">
              <a:buNone/>
            </a:pPr>
            <a:r>
              <a:rPr lang="en-US" dirty="0"/>
              <a:t>while(x &lt;= 10) {</a:t>
            </a:r>
          </a:p>
          <a:p>
            <a:pPr marL="109728" indent="0">
              <a:buNone/>
            </a:pPr>
            <a:r>
              <a:rPr lang="en-US" dirty="0"/>
              <a:t>	console.log(x);</a:t>
            </a:r>
          </a:p>
          <a:p>
            <a:pPr marL="109728" indent="0">
              <a:buNone/>
            </a:pPr>
            <a:r>
              <a:rPr lang="en-US" dirty="0"/>
              <a:t>}</a:t>
            </a:r>
          </a:p>
          <a:p>
            <a:pPr marL="109728" indent="0">
              <a:buNone/>
            </a:pPr>
            <a:r>
              <a:rPr lang="en-US" dirty="0"/>
              <a:t>Since x never increments, the value will always be 0 and therefore never reach 10. This results in a loop that doesn’t end. Make sure to include x++ or a similar way to exit your loops.</a:t>
            </a:r>
          </a:p>
          <a:p>
            <a:pPr marL="109728" indent="0">
              <a:buNone/>
            </a:pPr>
            <a:endParaRPr lang="en-US" dirty="0"/>
          </a:p>
        </p:txBody>
      </p:sp>
      <p:sp>
        <p:nvSpPr>
          <p:cNvPr id="3" name="Title 2"/>
          <p:cNvSpPr>
            <a:spLocks noGrp="1"/>
          </p:cNvSpPr>
          <p:nvPr>
            <p:ph type="title"/>
          </p:nvPr>
        </p:nvSpPr>
        <p:spPr/>
        <p:txBody>
          <a:bodyPr/>
          <a:lstStyle/>
          <a:p>
            <a:r>
              <a:rPr lang="en-US" dirty="0"/>
              <a:t>Caution</a:t>
            </a:r>
          </a:p>
        </p:txBody>
      </p:sp>
    </p:spTree>
    <p:extLst>
      <p:ext uri="{BB962C8B-B14F-4D97-AF65-F5344CB8AC3E}">
        <p14:creationId xmlns:p14="http://schemas.microsoft.com/office/powerpoint/2010/main" val="21584113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109728" indent="0">
              <a:buNone/>
            </a:pPr>
            <a:r>
              <a:rPr lang="en-US" dirty="0"/>
              <a:t>Functions are chunks of code wrapped up into one convenient place. </a:t>
            </a:r>
          </a:p>
          <a:p>
            <a:pPr marL="109728" indent="0">
              <a:buNone/>
            </a:pPr>
            <a:endParaRPr lang="en-US" dirty="0"/>
          </a:p>
          <a:p>
            <a:pPr marL="109728" indent="0">
              <a:buNone/>
            </a:pPr>
            <a:r>
              <a:rPr lang="en-US" dirty="0"/>
              <a:t>Example:</a:t>
            </a:r>
          </a:p>
          <a:p>
            <a:pPr marL="109728" indent="0">
              <a:buNone/>
            </a:pPr>
            <a:endParaRPr lang="en-US" dirty="0"/>
          </a:p>
          <a:p>
            <a:pPr marL="109728" indent="0">
              <a:buNone/>
            </a:pPr>
            <a:r>
              <a:rPr lang="en-US" dirty="0" err="1"/>
              <a:t>var</a:t>
            </a:r>
            <a:r>
              <a:rPr lang="en-US" dirty="0"/>
              <a:t> </a:t>
            </a:r>
            <a:r>
              <a:rPr lang="en-US" dirty="0" err="1"/>
              <a:t>myFunction</a:t>
            </a:r>
            <a:r>
              <a:rPr lang="en-US" dirty="0"/>
              <a:t> = function() {</a:t>
            </a:r>
          </a:p>
          <a:p>
            <a:pPr marL="109728" indent="0">
              <a:buNone/>
            </a:pPr>
            <a:r>
              <a:rPr lang="en-US" dirty="0"/>
              <a:t>	for(x=1; x&lt;=100; x++) {</a:t>
            </a:r>
          </a:p>
          <a:p>
            <a:pPr marL="109728" indent="0">
              <a:buNone/>
            </a:pPr>
            <a:r>
              <a:rPr lang="en-US" dirty="0"/>
              <a:t>		console.log(x);</a:t>
            </a:r>
          </a:p>
          <a:p>
            <a:pPr marL="109728" indent="0">
              <a:buNone/>
            </a:pPr>
            <a:r>
              <a:rPr lang="en-US" dirty="0"/>
              <a:t>	}</a:t>
            </a:r>
          </a:p>
          <a:p>
            <a:pPr marL="109728" indent="0">
              <a:buNone/>
            </a:pPr>
            <a:r>
              <a:rPr lang="en-US" dirty="0"/>
              <a:t>}</a:t>
            </a:r>
          </a:p>
          <a:p>
            <a:pPr marL="109728" indent="0">
              <a:buNone/>
            </a:pPr>
            <a:r>
              <a:rPr lang="en-US" dirty="0" err="1"/>
              <a:t>myFunction</a:t>
            </a:r>
            <a:r>
              <a:rPr lang="en-US" dirty="0"/>
              <a:t>();  // This one line of code will output the numbers 1-100</a:t>
            </a:r>
          </a:p>
        </p:txBody>
      </p:sp>
      <p:sp>
        <p:nvSpPr>
          <p:cNvPr id="3" name="Title 2"/>
          <p:cNvSpPr>
            <a:spLocks noGrp="1"/>
          </p:cNvSpPr>
          <p:nvPr>
            <p:ph type="title"/>
          </p:nvPr>
        </p:nvSpPr>
        <p:spPr/>
        <p:txBody>
          <a:bodyPr/>
          <a:lstStyle/>
          <a:p>
            <a:r>
              <a:rPr lang="en-US" dirty="0"/>
              <a:t>Functions</a:t>
            </a:r>
          </a:p>
        </p:txBody>
      </p:sp>
    </p:spTree>
    <p:extLst>
      <p:ext uri="{BB962C8B-B14F-4D97-AF65-F5344CB8AC3E}">
        <p14:creationId xmlns:p14="http://schemas.microsoft.com/office/powerpoint/2010/main" val="35520099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Functions can take in arguments which are values the function will manipulate in some way.</a:t>
            </a:r>
          </a:p>
          <a:p>
            <a:pPr marL="109728" indent="0">
              <a:buNone/>
            </a:pPr>
            <a:r>
              <a:rPr lang="en-US" dirty="0" err="1"/>
              <a:t>var</a:t>
            </a:r>
            <a:r>
              <a:rPr lang="en-US" dirty="0"/>
              <a:t> </a:t>
            </a:r>
            <a:r>
              <a:rPr lang="en-US" dirty="0" err="1"/>
              <a:t>myInfo</a:t>
            </a:r>
            <a:r>
              <a:rPr lang="en-US" dirty="0"/>
              <a:t> = function(name, age) {</a:t>
            </a:r>
          </a:p>
          <a:p>
            <a:pPr marL="109728" indent="0">
              <a:buNone/>
            </a:pPr>
            <a:r>
              <a:rPr lang="en-US" dirty="0"/>
              <a:t>	console.log(“your name is “ + name + “ and you are “ + age + “ years old.”);</a:t>
            </a:r>
          </a:p>
          <a:p>
            <a:pPr marL="109728" indent="0">
              <a:buNone/>
            </a:pPr>
            <a:r>
              <a:rPr lang="en-US" dirty="0"/>
              <a:t>}</a:t>
            </a:r>
          </a:p>
          <a:p>
            <a:pPr marL="109728" indent="0">
              <a:buNone/>
            </a:pPr>
            <a:endParaRPr lang="en-US" dirty="0"/>
          </a:p>
          <a:p>
            <a:pPr marL="109728" indent="0">
              <a:buNone/>
            </a:pPr>
            <a:r>
              <a:rPr lang="en-US" dirty="0" err="1"/>
              <a:t>myInfo</a:t>
            </a:r>
            <a:r>
              <a:rPr lang="en-US" dirty="0"/>
              <a:t>(“Chris”, 25);  // Outputs your name is Chris and you are 25 years old.</a:t>
            </a:r>
          </a:p>
        </p:txBody>
      </p:sp>
      <p:sp>
        <p:nvSpPr>
          <p:cNvPr id="3" name="Title 2"/>
          <p:cNvSpPr>
            <a:spLocks noGrp="1"/>
          </p:cNvSpPr>
          <p:nvPr>
            <p:ph type="title"/>
          </p:nvPr>
        </p:nvSpPr>
        <p:spPr/>
        <p:txBody>
          <a:bodyPr>
            <a:normAutofit fontScale="90000"/>
          </a:bodyPr>
          <a:lstStyle/>
          <a:p>
            <a:r>
              <a:rPr lang="en-US" dirty="0"/>
              <a:t>Function Arguments/Parameters</a:t>
            </a:r>
          </a:p>
        </p:txBody>
      </p:sp>
    </p:spTree>
    <p:extLst>
      <p:ext uri="{BB962C8B-B14F-4D97-AF65-F5344CB8AC3E}">
        <p14:creationId xmlns:p14="http://schemas.microsoft.com/office/powerpoint/2010/main" val="1053526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marL="109728" indent="0">
              <a:buNone/>
            </a:pPr>
            <a:r>
              <a:rPr lang="en-US" dirty="0"/>
              <a:t>JavaScript’s core language is powerful but the addition of APIs allows us to do more with less code.</a:t>
            </a:r>
          </a:p>
          <a:p>
            <a:pPr marL="109728" indent="0">
              <a:buNone/>
            </a:pPr>
            <a:endParaRPr lang="en-US" dirty="0"/>
          </a:p>
          <a:p>
            <a:pPr marL="109728" indent="0">
              <a:buNone/>
            </a:pPr>
            <a:r>
              <a:rPr lang="en-US" dirty="0"/>
              <a:t>The Document Object Model (DOM) is an example of an API used by JS. It allows us to manipulate HTML/CSS in our web page. This is an API built into the browser. Other APIs exist that are also built into the browser but some are 3</a:t>
            </a:r>
            <a:r>
              <a:rPr lang="en-US" baseline="30000" dirty="0"/>
              <a:t>rd</a:t>
            </a:r>
            <a:r>
              <a:rPr lang="en-US" dirty="0"/>
              <a:t>-party APIs that you need to download or reference to use (</a:t>
            </a:r>
            <a:r>
              <a:rPr lang="en-US" dirty="0" err="1"/>
              <a:t>Jquery</a:t>
            </a:r>
            <a:r>
              <a:rPr lang="en-US" dirty="0"/>
              <a:t> for example).</a:t>
            </a:r>
          </a:p>
        </p:txBody>
      </p:sp>
      <p:sp>
        <p:nvSpPr>
          <p:cNvPr id="3" name="Title 2"/>
          <p:cNvSpPr>
            <a:spLocks noGrp="1"/>
          </p:cNvSpPr>
          <p:nvPr>
            <p:ph type="title"/>
          </p:nvPr>
        </p:nvSpPr>
        <p:spPr/>
        <p:txBody>
          <a:bodyPr>
            <a:normAutofit fontScale="90000"/>
          </a:bodyPr>
          <a:lstStyle/>
          <a:p>
            <a:r>
              <a:rPr lang="en-US" dirty="0"/>
              <a:t>Application Programming Interfaces (APIs)</a:t>
            </a:r>
          </a:p>
        </p:txBody>
      </p:sp>
    </p:spTree>
    <p:extLst>
      <p:ext uri="{BB962C8B-B14F-4D97-AF65-F5344CB8AC3E}">
        <p14:creationId xmlns:p14="http://schemas.microsoft.com/office/powerpoint/2010/main" val="8718823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You can access elements in the DOM with a number of methods. The easiest one we have learned in class is </a:t>
            </a:r>
            <a:r>
              <a:rPr lang="en-US" dirty="0" err="1"/>
              <a:t>document.getElementByID</a:t>
            </a:r>
            <a:r>
              <a:rPr lang="en-US" dirty="0"/>
              <a:t>(“”);</a:t>
            </a:r>
          </a:p>
          <a:p>
            <a:pPr marL="109728" indent="0">
              <a:buNone/>
            </a:pPr>
            <a:endParaRPr lang="en-US" dirty="0"/>
          </a:p>
          <a:p>
            <a:pPr marL="109728" indent="0">
              <a:buNone/>
            </a:pPr>
            <a:r>
              <a:rPr lang="en-US" dirty="0" err="1"/>
              <a:t>var</a:t>
            </a:r>
            <a:r>
              <a:rPr lang="en-US" dirty="0"/>
              <a:t> </a:t>
            </a:r>
            <a:r>
              <a:rPr lang="en-US" dirty="0" err="1"/>
              <a:t>nameInput</a:t>
            </a:r>
            <a:r>
              <a:rPr lang="en-US" dirty="0"/>
              <a:t> = </a:t>
            </a:r>
            <a:r>
              <a:rPr lang="en-US" dirty="0" err="1"/>
              <a:t>document.getElementById</a:t>
            </a:r>
            <a:r>
              <a:rPr lang="en-US" dirty="0"/>
              <a:t>(“name”);</a:t>
            </a:r>
          </a:p>
          <a:p>
            <a:pPr marL="109728" indent="0">
              <a:buNone/>
            </a:pPr>
            <a:endParaRPr lang="en-US" dirty="0"/>
          </a:p>
          <a:p>
            <a:pPr marL="109728" indent="0">
              <a:buNone/>
            </a:pPr>
            <a:r>
              <a:rPr lang="en-US" dirty="0"/>
              <a:t>Here we are grabbing the element with an id of “name” to be used for later. </a:t>
            </a:r>
          </a:p>
        </p:txBody>
      </p:sp>
      <p:sp>
        <p:nvSpPr>
          <p:cNvPr id="3" name="Title 2"/>
          <p:cNvSpPr>
            <a:spLocks noGrp="1"/>
          </p:cNvSpPr>
          <p:nvPr>
            <p:ph type="title"/>
          </p:nvPr>
        </p:nvSpPr>
        <p:spPr/>
        <p:txBody>
          <a:bodyPr/>
          <a:lstStyle/>
          <a:p>
            <a:r>
              <a:rPr lang="en-US" dirty="0"/>
              <a:t>Accessing the DOM</a:t>
            </a:r>
          </a:p>
        </p:txBody>
      </p:sp>
    </p:spTree>
    <p:extLst>
      <p:ext uri="{BB962C8B-B14F-4D97-AF65-F5344CB8AC3E}">
        <p14:creationId xmlns:p14="http://schemas.microsoft.com/office/powerpoint/2010/main" val="24387240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109728" indent="0">
              <a:buNone/>
            </a:pPr>
            <a:r>
              <a:rPr lang="en-US" dirty="0"/>
              <a:t>&lt;input type=“text” name=“</a:t>
            </a:r>
            <a:r>
              <a:rPr lang="en-US" dirty="0" err="1"/>
              <a:t>fname</a:t>
            </a:r>
            <a:r>
              <a:rPr lang="en-US" dirty="0"/>
              <a:t>” id=“</a:t>
            </a:r>
            <a:r>
              <a:rPr lang="en-US" dirty="0" err="1"/>
              <a:t>fname</a:t>
            </a:r>
            <a:r>
              <a:rPr lang="en-US" dirty="0"/>
              <a:t>”&gt;</a:t>
            </a:r>
          </a:p>
          <a:p>
            <a:pPr marL="109728" indent="0">
              <a:buNone/>
            </a:pPr>
            <a:r>
              <a:rPr lang="en-US" dirty="0"/>
              <a:t>&lt;button type=“button” id=“submit”&gt;Submit&lt;/button&gt;</a:t>
            </a:r>
          </a:p>
          <a:p>
            <a:pPr marL="109728" indent="0">
              <a:buNone/>
            </a:pPr>
            <a:endParaRPr lang="en-US" dirty="0"/>
          </a:p>
          <a:p>
            <a:pPr marL="109728" indent="0">
              <a:buNone/>
            </a:pPr>
            <a:r>
              <a:rPr lang="en-US" dirty="0" err="1"/>
              <a:t>document.getElementById</a:t>
            </a:r>
            <a:r>
              <a:rPr lang="en-US" dirty="0"/>
              <a:t>(“submit”).</a:t>
            </a:r>
            <a:r>
              <a:rPr lang="en-US" dirty="0" err="1"/>
              <a:t>onclick</a:t>
            </a:r>
            <a:r>
              <a:rPr lang="en-US" dirty="0"/>
              <a:t> = function() {</a:t>
            </a:r>
          </a:p>
          <a:p>
            <a:pPr marL="109728" indent="0">
              <a:buNone/>
            </a:pPr>
            <a:r>
              <a:rPr lang="en-US" dirty="0"/>
              <a:t>	</a:t>
            </a:r>
            <a:r>
              <a:rPr lang="en-US" dirty="0" err="1"/>
              <a:t>document.getElementById</a:t>
            </a:r>
            <a:r>
              <a:rPr lang="en-US" dirty="0"/>
              <a:t>(“</a:t>
            </a:r>
            <a:r>
              <a:rPr lang="en-US" dirty="0" err="1"/>
              <a:t>fname</a:t>
            </a:r>
            <a:r>
              <a:rPr lang="en-US" dirty="0"/>
              <a:t>”).value;</a:t>
            </a:r>
          </a:p>
          <a:p>
            <a:pPr marL="109728" indent="0">
              <a:buNone/>
            </a:pPr>
            <a:r>
              <a:rPr lang="en-US" dirty="0"/>
              <a:t>}</a:t>
            </a:r>
          </a:p>
          <a:p>
            <a:pPr marL="109728" indent="0">
              <a:buNone/>
            </a:pPr>
            <a:endParaRPr lang="en-US" dirty="0"/>
          </a:p>
          <a:p>
            <a:pPr marL="109728" indent="0">
              <a:buNone/>
            </a:pPr>
            <a:r>
              <a:rPr lang="en-US" dirty="0"/>
              <a:t>The code above will look for an element with an id of “submit” to be clicked. Once it is clicked, we grab the value of the input. If we grab the input before the button is clicked, the user may not have typed anything yet and our result would </a:t>
            </a:r>
            <a:r>
              <a:rPr lang="en-US"/>
              <a:t>be empty.</a:t>
            </a:r>
            <a:endParaRPr lang="en-US" dirty="0"/>
          </a:p>
        </p:txBody>
      </p:sp>
      <p:sp>
        <p:nvSpPr>
          <p:cNvPr id="3" name="Title 2"/>
          <p:cNvSpPr>
            <a:spLocks noGrp="1"/>
          </p:cNvSpPr>
          <p:nvPr>
            <p:ph type="title"/>
          </p:nvPr>
        </p:nvSpPr>
        <p:spPr/>
        <p:txBody>
          <a:bodyPr/>
          <a:lstStyle/>
          <a:p>
            <a:r>
              <a:rPr lang="en-US" dirty="0"/>
              <a:t>Grabbing User Input</a:t>
            </a:r>
          </a:p>
        </p:txBody>
      </p:sp>
    </p:spTree>
    <p:extLst>
      <p:ext uri="{BB962C8B-B14F-4D97-AF65-F5344CB8AC3E}">
        <p14:creationId xmlns:p14="http://schemas.microsoft.com/office/powerpoint/2010/main" val="28922350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65F477-9E9D-4FDD-8FC2-557F5EF460AA}"/>
              </a:ext>
            </a:extLst>
          </p:cNvPr>
          <p:cNvSpPr>
            <a:spLocks noGrp="1"/>
          </p:cNvSpPr>
          <p:nvPr>
            <p:ph type="title"/>
          </p:nvPr>
        </p:nvSpPr>
        <p:spPr/>
        <p:txBody>
          <a:bodyPr/>
          <a:lstStyle/>
          <a:p>
            <a:r>
              <a:rPr lang="en-US" dirty="0"/>
              <a:t>JS Challenges 2 Demonstration</a:t>
            </a:r>
          </a:p>
        </p:txBody>
      </p:sp>
      <p:pic>
        <p:nvPicPr>
          <p:cNvPr id="10" name="Screen Recording 9" descr="JS Challenges 2 explanation of expected output.">
            <a:hlinkClick r:id="" action="ppaction://media"/>
            <a:extLst>
              <a:ext uri="{FF2B5EF4-FFF2-40B4-BE49-F238E27FC236}">
                <a16:creationId xmlns:a16="http://schemas.microsoft.com/office/drawing/2014/main" id="{B2771557-29EE-417B-BF8C-A123800C366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6200" y="1417638"/>
            <a:ext cx="9220200" cy="4322762"/>
          </a:xfrm>
        </p:spPr>
      </p:pic>
    </p:spTree>
    <p:extLst>
      <p:ext uri="{BB962C8B-B14F-4D97-AF65-F5344CB8AC3E}">
        <p14:creationId xmlns:p14="http://schemas.microsoft.com/office/powerpoint/2010/main" val="265492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83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Similar to CSS, there are 3 main ways to use JS. </a:t>
            </a:r>
          </a:p>
          <a:p>
            <a:pPr marL="109728" indent="0">
              <a:buNone/>
            </a:pPr>
            <a:endParaRPr lang="en-US" dirty="0"/>
          </a:p>
          <a:p>
            <a:pPr marL="624078" indent="-514350">
              <a:buFont typeface="+mj-lt"/>
              <a:buAutoNum type="arabicPeriod"/>
            </a:pPr>
            <a:r>
              <a:rPr lang="en-US" dirty="0"/>
              <a:t>Internally</a:t>
            </a:r>
          </a:p>
          <a:p>
            <a:pPr marL="624078" indent="-514350">
              <a:buFont typeface="+mj-lt"/>
              <a:buAutoNum type="arabicPeriod"/>
            </a:pPr>
            <a:r>
              <a:rPr lang="en-US" dirty="0"/>
              <a:t>Inline</a:t>
            </a:r>
          </a:p>
          <a:p>
            <a:pPr marL="624078" indent="-514350">
              <a:buFont typeface="+mj-lt"/>
              <a:buAutoNum type="arabicPeriod"/>
            </a:pPr>
            <a:r>
              <a:rPr lang="en-US" dirty="0"/>
              <a:t>Externally</a:t>
            </a:r>
          </a:p>
          <a:p>
            <a:pPr marL="109728" indent="0">
              <a:buNone/>
            </a:pPr>
            <a:endParaRPr lang="en-US" dirty="0"/>
          </a:p>
          <a:p>
            <a:pPr marL="109728" indent="0">
              <a:buNone/>
            </a:pPr>
            <a:endParaRPr lang="en-US" dirty="0"/>
          </a:p>
        </p:txBody>
      </p:sp>
      <p:sp>
        <p:nvSpPr>
          <p:cNvPr id="3" name="Title 2"/>
          <p:cNvSpPr>
            <a:spLocks noGrp="1"/>
          </p:cNvSpPr>
          <p:nvPr>
            <p:ph type="title"/>
          </p:nvPr>
        </p:nvSpPr>
        <p:spPr/>
        <p:txBody>
          <a:bodyPr/>
          <a:lstStyle/>
          <a:p>
            <a:r>
              <a:rPr lang="en-US" dirty="0"/>
              <a:t>How do we use it?</a:t>
            </a:r>
          </a:p>
        </p:txBody>
      </p:sp>
    </p:spTree>
    <p:extLst>
      <p:ext uri="{BB962C8B-B14F-4D97-AF65-F5344CB8AC3E}">
        <p14:creationId xmlns:p14="http://schemas.microsoft.com/office/powerpoint/2010/main" val="8768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This is placed in the HTML but between &lt;script&gt;&lt;/script&gt; tags.</a:t>
            </a:r>
          </a:p>
          <a:p>
            <a:pPr marL="109728" indent="0">
              <a:buNone/>
            </a:pPr>
            <a:endParaRPr lang="en-US" dirty="0"/>
          </a:p>
          <a:p>
            <a:pPr marL="109728" indent="0">
              <a:buNone/>
            </a:pPr>
            <a:r>
              <a:rPr lang="en-US" dirty="0"/>
              <a:t>Example:</a:t>
            </a:r>
          </a:p>
          <a:p>
            <a:pPr marL="109728" indent="0">
              <a:buNone/>
            </a:pPr>
            <a:endParaRPr lang="en-US" dirty="0"/>
          </a:p>
          <a:p>
            <a:pPr marL="109728" indent="0">
              <a:buNone/>
            </a:pPr>
            <a:r>
              <a:rPr lang="en-US" dirty="0"/>
              <a:t>&lt;script&gt;</a:t>
            </a:r>
          </a:p>
          <a:p>
            <a:pPr marL="109728" indent="0">
              <a:buNone/>
            </a:pPr>
            <a:r>
              <a:rPr lang="en-US" dirty="0"/>
              <a:t>	alert(“Hello World!”);</a:t>
            </a:r>
          </a:p>
          <a:p>
            <a:pPr marL="109728" indent="0">
              <a:buNone/>
            </a:pPr>
            <a:r>
              <a:rPr lang="en-US" dirty="0"/>
              <a:t>&lt;/script&gt;</a:t>
            </a:r>
          </a:p>
        </p:txBody>
      </p:sp>
      <p:sp>
        <p:nvSpPr>
          <p:cNvPr id="3" name="Title 2"/>
          <p:cNvSpPr>
            <a:spLocks noGrp="1"/>
          </p:cNvSpPr>
          <p:nvPr>
            <p:ph type="title"/>
          </p:nvPr>
        </p:nvSpPr>
        <p:spPr/>
        <p:txBody>
          <a:bodyPr/>
          <a:lstStyle/>
          <a:p>
            <a:r>
              <a:rPr lang="en-US" dirty="0"/>
              <a:t>Internal JavaScript</a:t>
            </a:r>
          </a:p>
        </p:txBody>
      </p:sp>
    </p:spTree>
    <p:extLst>
      <p:ext uri="{BB962C8B-B14F-4D97-AF65-F5344CB8AC3E}">
        <p14:creationId xmlns:p14="http://schemas.microsoft.com/office/powerpoint/2010/main" val="1410380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marL="109728" indent="0">
              <a:buNone/>
            </a:pPr>
            <a:r>
              <a:rPr lang="en-US" b="1" dirty="0"/>
              <a:t>JavaScript</a:t>
            </a:r>
          </a:p>
          <a:p>
            <a:pPr marL="109728" indent="0">
              <a:buNone/>
            </a:pPr>
            <a:r>
              <a:rPr lang="en-US" dirty="0"/>
              <a:t>function </a:t>
            </a:r>
            <a:r>
              <a:rPr lang="en-US" dirty="0" err="1"/>
              <a:t>sayHello</a:t>
            </a:r>
            <a:r>
              <a:rPr lang="en-US" dirty="0"/>
              <a:t>() {</a:t>
            </a:r>
          </a:p>
          <a:p>
            <a:pPr marL="109728" indent="0">
              <a:buNone/>
            </a:pPr>
            <a:r>
              <a:rPr lang="en-US" dirty="0"/>
              <a:t>	alert(“Hello World!”);</a:t>
            </a:r>
          </a:p>
          <a:p>
            <a:pPr marL="109728" indent="0">
              <a:buNone/>
            </a:pPr>
            <a:r>
              <a:rPr lang="en-US" dirty="0"/>
              <a:t>}</a:t>
            </a:r>
          </a:p>
          <a:p>
            <a:pPr marL="109728" indent="0">
              <a:buNone/>
            </a:pPr>
            <a:endParaRPr lang="en-US" dirty="0"/>
          </a:p>
          <a:p>
            <a:pPr marL="109728" indent="0">
              <a:buNone/>
            </a:pPr>
            <a:r>
              <a:rPr lang="en-US" b="1" dirty="0"/>
              <a:t>HTML</a:t>
            </a:r>
            <a:br>
              <a:rPr lang="en-US" b="1" dirty="0"/>
            </a:br>
            <a:r>
              <a:rPr lang="en-US" dirty="0"/>
              <a:t>&lt;button </a:t>
            </a:r>
            <a:r>
              <a:rPr lang="en-US" dirty="0" err="1"/>
              <a:t>onclick</a:t>
            </a:r>
            <a:r>
              <a:rPr lang="en-US" dirty="0"/>
              <a:t>=“</a:t>
            </a:r>
            <a:r>
              <a:rPr lang="en-US" dirty="0" err="1"/>
              <a:t>sayHello</a:t>
            </a:r>
            <a:r>
              <a:rPr lang="en-US" dirty="0"/>
              <a:t>()”&gt;Say Hello!&lt;/button&gt;</a:t>
            </a:r>
          </a:p>
          <a:p>
            <a:pPr marL="109728" indent="0">
              <a:buNone/>
            </a:pPr>
            <a:endParaRPr lang="en-US" b="1" dirty="0"/>
          </a:p>
          <a:p>
            <a:pPr marL="109728" indent="0">
              <a:buNone/>
            </a:pPr>
            <a:r>
              <a:rPr lang="en-US" dirty="0"/>
              <a:t>In this example, a click event handler has been added to the HTML directly.</a:t>
            </a:r>
          </a:p>
        </p:txBody>
      </p:sp>
      <p:sp>
        <p:nvSpPr>
          <p:cNvPr id="3" name="Title 2"/>
          <p:cNvSpPr>
            <a:spLocks noGrp="1"/>
          </p:cNvSpPr>
          <p:nvPr>
            <p:ph type="title"/>
          </p:nvPr>
        </p:nvSpPr>
        <p:spPr/>
        <p:txBody>
          <a:bodyPr/>
          <a:lstStyle/>
          <a:p>
            <a:r>
              <a:rPr lang="en-US" dirty="0"/>
              <a:t>Inline JavaScript</a:t>
            </a:r>
          </a:p>
        </p:txBody>
      </p:sp>
    </p:spTree>
    <p:extLst>
      <p:ext uri="{BB962C8B-B14F-4D97-AF65-F5344CB8AC3E}">
        <p14:creationId xmlns:p14="http://schemas.microsoft.com/office/powerpoint/2010/main" val="3624153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109728" indent="0">
              <a:buNone/>
            </a:pPr>
            <a:r>
              <a:rPr lang="en-US" b="1" dirty="0"/>
              <a:t>HTML</a:t>
            </a:r>
          </a:p>
          <a:p>
            <a:pPr marL="109728" indent="0">
              <a:buNone/>
            </a:pPr>
            <a:r>
              <a:rPr lang="en-US" dirty="0"/>
              <a:t>&lt;button id=“</a:t>
            </a:r>
            <a:r>
              <a:rPr lang="en-US" dirty="0" err="1"/>
              <a:t>sayHello</a:t>
            </a:r>
            <a:r>
              <a:rPr lang="en-US" dirty="0"/>
              <a:t>”&gt;Say Hello!&lt;/button&gt;</a:t>
            </a:r>
          </a:p>
          <a:p>
            <a:pPr marL="109728" indent="0">
              <a:buNone/>
            </a:pPr>
            <a:r>
              <a:rPr lang="en-US" dirty="0"/>
              <a:t>&lt;script </a:t>
            </a:r>
            <a:r>
              <a:rPr lang="en-US" dirty="0" err="1"/>
              <a:t>src</a:t>
            </a:r>
            <a:r>
              <a:rPr lang="en-US" dirty="0"/>
              <a:t>=“script.js”&gt;&lt;/script&gt;</a:t>
            </a:r>
          </a:p>
          <a:p>
            <a:pPr marL="109728" indent="0">
              <a:buNone/>
            </a:pPr>
            <a:endParaRPr lang="en-US" dirty="0"/>
          </a:p>
          <a:p>
            <a:pPr marL="109728" indent="0">
              <a:buNone/>
            </a:pPr>
            <a:r>
              <a:rPr lang="en-US" b="1" dirty="0"/>
              <a:t>JavaScript (in script.js file referenced above)</a:t>
            </a:r>
          </a:p>
          <a:p>
            <a:pPr marL="109728" indent="0">
              <a:buNone/>
            </a:pPr>
            <a:r>
              <a:rPr lang="en-US" dirty="0" err="1"/>
              <a:t>document.getElementById</a:t>
            </a:r>
            <a:r>
              <a:rPr lang="en-US" dirty="0"/>
              <a:t>(“</a:t>
            </a:r>
            <a:r>
              <a:rPr lang="en-US" dirty="0" err="1"/>
              <a:t>sayHello</a:t>
            </a:r>
            <a:r>
              <a:rPr lang="en-US" dirty="0"/>
              <a:t>”).</a:t>
            </a:r>
            <a:r>
              <a:rPr lang="en-US" dirty="0" err="1"/>
              <a:t>onclick</a:t>
            </a:r>
            <a:r>
              <a:rPr lang="en-US" dirty="0"/>
              <a:t> = function </a:t>
            </a:r>
            <a:r>
              <a:rPr lang="en-US" dirty="0" err="1"/>
              <a:t>sayHello</a:t>
            </a:r>
            <a:r>
              <a:rPr lang="en-US" dirty="0"/>
              <a:t>() {</a:t>
            </a:r>
          </a:p>
          <a:p>
            <a:pPr marL="109728" indent="0">
              <a:buNone/>
            </a:pPr>
            <a:r>
              <a:rPr lang="en-US" dirty="0"/>
              <a:t>	alert(“Hello World!”);</a:t>
            </a:r>
          </a:p>
          <a:p>
            <a:pPr marL="109728" indent="0">
              <a:buNone/>
            </a:pPr>
            <a:r>
              <a:rPr lang="en-US" dirty="0"/>
              <a:t>}</a:t>
            </a:r>
          </a:p>
          <a:p>
            <a:pPr marL="109728" indent="0">
              <a:buNone/>
            </a:pPr>
            <a:endParaRPr lang="en-US" dirty="0"/>
          </a:p>
          <a:p>
            <a:pPr marL="109728" indent="0">
              <a:buNone/>
            </a:pPr>
            <a:r>
              <a:rPr lang="en-US" dirty="0"/>
              <a:t>In this example, we place our </a:t>
            </a:r>
            <a:r>
              <a:rPr lang="en-US" dirty="0" err="1"/>
              <a:t>javascript</a:t>
            </a:r>
            <a:r>
              <a:rPr lang="en-US" dirty="0"/>
              <a:t> in an external file and use an ID to hook our function to the button click event.</a:t>
            </a:r>
          </a:p>
        </p:txBody>
      </p:sp>
      <p:sp>
        <p:nvSpPr>
          <p:cNvPr id="3" name="Title 2"/>
          <p:cNvSpPr>
            <a:spLocks noGrp="1"/>
          </p:cNvSpPr>
          <p:nvPr>
            <p:ph type="title"/>
          </p:nvPr>
        </p:nvSpPr>
        <p:spPr/>
        <p:txBody>
          <a:bodyPr/>
          <a:lstStyle/>
          <a:p>
            <a:r>
              <a:rPr lang="en-US" dirty="0"/>
              <a:t>External JavaScript</a:t>
            </a:r>
          </a:p>
        </p:txBody>
      </p:sp>
    </p:spTree>
    <p:extLst>
      <p:ext uri="{BB962C8B-B14F-4D97-AF65-F5344CB8AC3E}">
        <p14:creationId xmlns:p14="http://schemas.microsoft.com/office/powerpoint/2010/main" val="3188962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The best thing to do is use external JS. This means that you link your JS to your HTML via a script tag with a </a:t>
            </a:r>
            <a:r>
              <a:rPr lang="en-US" dirty="0" err="1"/>
              <a:t>src</a:t>
            </a:r>
            <a:r>
              <a:rPr lang="en-US" dirty="0"/>
              <a:t> attribute.</a:t>
            </a:r>
          </a:p>
          <a:p>
            <a:pPr marL="109728" indent="0">
              <a:buNone/>
            </a:pPr>
            <a:endParaRPr lang="en-US" dirty="0"/>
          </a:p>
          <a:p>
            <a:pPr marL="109728" indent="0">
              <a:buNone/>
            </a:pPr>
            <a:r>
              <a:rPr lang="en-US" dirty="0"/>
              <a:t>Place your JS link right before the closing body tag as demonstrated below:</a:t>
            </a:r>
          </a:p>
          <a:p>
            <a:pPr marL="109728" indent="0">
              <a:buNone/>
            </a:pPr>
            <a:endParaRPr lang="en-US" dirty="0"/>
          </a:p>
          <a:p>
            <a:pPr marL="109728" indent="0">
              <a:buNone/>
            </a:pPr>
            <a:r>
              <a:rPr lang="en-US" dirty="0"/>
              <a:t>&lt;script </a:t>
            </a:r>
            <a:r>
              <a:rPr lang="en-US" dirty="0" err="1"/>
              <a:t>src</a:t>
            </a:r>
            <a:r>
              <a:rPr lang="en-US" dirty="0"/>
              <a:t>=“script.js”&gt;&lt;/script&gt;</a:t>
            </a:r>
          </a:p>
          <a:p>
            <a:pPr marL="109728" indent="0">
              <a:buNone/>
            </a:pPr>
            <a:r>
              <a:rPr lang="en-US" dirty="0"/>
              <a:t>&lt;/body&gt;</a:t>
            </a:r>
          </a:p>
          <a:p>
            <a:pPr marL="109728" indent="0">
              <a:buNone/>
            </a:pPr>
            <a:r>
              <a:rPr lang="en-US" dirty="0"/>
              <a:t>&lt;/html&gt;</a:t>
            </a:r>
          </a:p>
        </p:txBody>
      </p:sp>
      <p:sp>
        <p:nvSpPr>
          <p:cNvPr id="3" name="Title 2"/>
          <p:cNvSpPr>
            <a:spLocks noGrp="1"/>
          </p:cNvSpPr>
          <p:nvPr>
            <p:ph type="title"/>
          </p:nvPr>
        </p:nvSpPr>
        <p:spPr/>
        <p:txBody>
          <a:bodyPr/>
          <a:lstStyle/>
          <a:p>
            <a:r>
              <a:rPr lang="en-US" dirty="0"/>
              <a:t>Which way is best?</a:t>
            </a:r>
          </a:p>
        </p:txBody>
      </p:sp>
    </p:spTree>
    <p:extLst>
      <p:ext uri="{BB962C8B-B14F-4D97-AF65-F5344CB8AC3E}">
        <p14:creationId xmlns:p14="http://schemas.microsoft.com/office/powerpoint/2010/main" val="3041419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a:t>Keeping your HTML/CSS/JS separated allows for easier code maintenance. </a:t>
            </a:r>
          </a:p>
          <a:p>
            <a:pPr marL="109728" indent="0">
              <a:buNone/>
            </a:pPr>
            <a:endParaRPr lang="en-US" dirty="0"/>
          </a:p>
          <a:p>
            <a:pPr marL="109728" indent="0">
              <a:buNone/>
            </a:pPr>
            <a:r>
              <a:rPr lang="en-US" dirty="0"/>
              <a:t>The HTML has to load before the JS can link to it. If a button hasn’t loaded and JS references it beforehand, your code may not work. This is why you place it before the closing body tag (&lt;/body&gt;) in your HTML document.</a:t>
            </a:r>
          </a:p>
        </p:txBody>
      </p:sp>
      <p:sp>
        <p:nvSpPr>
          <p:cNvPr id="3" name="Title 2"/>
          <p:cNvSpPr>
            <a:spLocks noGrp="1"/>
          </p:cNvSpPr>
          <p:nvPr>
            <p:ph type="title"/>
          </p:nvPr>
        </p:nvSpPr>
        <p:spPr/>
        <p:txBody>
          <a:bodyPr>
            <a:normAutofit fontScale="90000"/>
          </a:bodyPr>
          <a:lstStyle/>
          <a:p>
            <a:r>
              <a:rPr lang="en-US" dirty="0"/>
              <a:t>Why External and bottom of page?</a:t>
            </a:r>
          </a:p>
        </p:txBody>
      </p:sp>
    </p:spTree>
    <p:extLst>
      <p:ext uri="{BB962C8B-B14F-4D97-AF65-F5344CB8AC3E}">
        <p14:creationId xmlns:p14="http://schemas.microsoft.com/office/powerpoint/2010/main" val="24326964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1103</TotalTime>
  <Words>2112</Words>
  <Application>Microsoft Office PowerPoint</Application>
  <PresentationFormat>On-screen Show (4:3)</PresentationFormat>
  <Paragraphs>257</Paragraphs>
  <Slides>32</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Calibri</vt:lpstr>
      <vt:lpstr>Lucida Sans Unicode</vt:lpstr>
      <vt:lpstr>Verdana</vt:lpstr>
      <vt:lpstr>Wingdings 2</vt:lpstr>
      <vt:lpstr>Wingdings 3</vt:lpstr>
      <vt:lpstr>Concourse</vt:lpstr>
      <vt:lpstr>JavaScript</vt:lpstr>
      <vt:lpstr>What is JavaScript (JS)?</vt:lpstr>
      <vt:lpstr>Application Programming Interfaces (APIs)</vt:lpstr>
      <vt:lpstr>How do we use it?</vt:lpstr>
      <vt:lpstr>Internal JavaScript</vt:lpstr>
      <vt:lpstr>Inline JavaScript</vt:lpstr>
      <vt:lpstr>External JavaScript</vt:lpstr>
      <vt:lpstr>Which way is best?</vt:lpstr>
      <vt:lpstr>Why External and bottom of page?</vt:lpstr>
      <vt:lpstr>Comments in JS</vt:lpstr>
      <vt:lpstr>Variables</vt:lpstr>
      <vt:lpstr>Global Variables</vt:lpstr>
      <vt:lpstr>Local Variables</vt:lpstr>
      <vt:lpstr>Variable Naming Conventions</vt:lpstr>
      <vt:lpstr>Basic Operators</vt:lpstr>
      <vt:lpstr>More Operators</vt:lpstr>
      <vt:lpstr>String Operator</vt:lpstr>
      <vt:lpstr>Comparison Operators</vt:lpstr>
      <vt:lpstr>Logical Operators</vt:lpstr>
      <vt:lpstr>JS Conditions</vt:lpstr>
      <vt:lpstr>Conditions Explained</vt:lpstr>
      <vt:lpstr>Arrays</vt:lpstr>
      <vt:lpstr>Loops in JavaScript</vt:lpstr>
      <vt:lpstr>For Loops</vt:lpstr>
      <vt:lpstr>For Loops Continued</vt:lpstr>
      <vt:lpstr>While Loops</vt:lpstr>
      <vt:lpstr>Caution</vt:lpstr>
      <vt:lpstr>Functions</vt:lpstr>
      <vt:lpstr>Function Arguments/Parameters</vt:lpstr>
      <vt:lpstr>Accessing the DOM</vt:lpstr>
      <vt:lpstr>Grabbing User Input</vt:lpstr>
      <vt:lpstr>JS Challenges 2 Demonstration</vt:lpstr>
    </vt:vector>
  </TitlesOfParts>
  <Company>Toshiba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JavaScript</dc:title>
  <dc:creator>Chris</dc:creator>
  <cp:lastModifiedBy>Christopher Velez</cp:lastModifiedBy>
  <cp:revision>66</cp:revision>
  <dcterms:created xsi:type="dcterms:W3CDTF">2017-04-04T21:50:49Z</dcterms:created>
  <dcterms:modified xsi:type="dcterms:W3CDTF">2020-03-26T04:56:28Z</dcterms:modified>
</cp:coreProperties>
</file>

<file path=docProps/thumbnail.jpeg>
</file>